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90" r:id="rId2"/>
  </p:sldMasterIdLst>
  <p:notesMasterIdLst>
    <p:notesMasterId r:id="rId32"/>
  </p:notesMasterIdLst>
  <p:handoutMasterIdLst>
    <p:handoutMasterId r:id="rId33"/>
  </p:handoutMasterIdLst>
  <p:sldIdLst>
    <p:sldId id="258" r:id="rId3"/>
    <p:sldId id="2147308345" r:id="rId4"/>
    <p:sldId id="2147375406" r:id="rId5"/>
    <p:sldId id="2147308126" r:id="rId6"/>
    <p:sldId id="2147308121" r:id="rId7"/>
    <p:sldId id="2147375405" r:id="rId8"/>
    <p:sldId id="2147375407" r:id="rId9"/>
    <p:sldId id="2147375402" r:id="rId10"/>
    <p:sldId id="2147308122" r:id="rId11"/>
    <p:sldId id="2147308124" r:id="rId12"/>
    <p:sldId id="2147375394" r:id="rId13"/>
    <p:sldId id="2147375383" r:id="rId14"/>
    <p:sldId id="4161" r:id="rId15"/>
    <p:sldId id="2147375385" r:id="rId16"/>
    <p:sldId id="6113" r:id="rId17"/>
    <p:sldId id="2147375409" r:id="rId18"/>
    <p:sldId id="2147375410" r:id="rId19"/>
    <p:sldId id="2147375411" r:id="rId20"/>
    <p:sldId id="2147375408" r:id="rId21"/>
    <p:sldId id="2147375417" r:id="rId22"/>
    <p:sldId id="2147375418" r:id="rId23"/>
    <p:sldId id="2147375419" r:id="rId24"/>
    <p:sldId id="2147375389" r:id="rId25"/>
    <p:sldId id="309" r:id="rId26"/>
    <p:sldId id="312" r:id="rId27"/>
    <p:sldId id="310" r:id="rId28"/>
    <p:sldId id="2147308123" r:id="rId29"/>
    <p:sldId id="311" r:id="rId30"/>
    <p:sldId id="2147375416" r:id="rId31"/>
  </p:sldIdLst>
  <p:sldSz cx="12192000" cy="6858000"/>
  <p:notesSz cx="6858000" cy="9144000"/>
  <p:embeddedFontLst>
    <p:embeddedFont>
      <p:font typeface="Amazon Ember" panose="020B0603020204020204" pitchFamily="34" charset="0"/>
      <p:regular r:id="rId34"/>
      <p:bold r:id="rId35"/>
      <p:italic r:id="rId36"/>
      <p:boldItalic r:id="rId37"/>
    </p:embeddedFont>
    <p:embeddedFont>
      <p:font typeface="Amazon Ember Display" panose="020B0603020204020204" pitchFamily="34" charset="0"/>
      <p:regular r:id="rId38"/>
      <p:bold r:id="rId39"/>
      <p:italic r:id="rId40"/>
      <p:boldItalic r:id="rId41"/>
    </p:embeddedFont>
    <p:embeddedFont>
      <p:font typeface="Amazon Ember Display Heavy" panose="020B0603020204020204" pitchFamily="34" charset="0"/>
      <p:bold r:id="rId42"/>
      <p:italic r:id="rId43"/>
      <p:boldItalic r:id="rId44"/>
    </p:embeddedFont>
    <p:embeddedFont>
      <p:font typeface="Amazon Ember Mono" panose="020B0603020204020204" pitchFamily="34" charset="0"/>
      <p:regular r:id="rId45"/>
      <p:bold r:id="rId46"/>
      <p:italic r:id="rId47"/>
      <p:boldItalic r:id="rId48"/>
    </p:embeddedFont>
    <p:embeddedFont>
      <p:font typeface="AmazonEmber" panose="020B0603020204020204" pitchFamily="34" charset="0"/>
      <p:regular r:id="rId49"/>
      <p:bold r:id="rId50"/>
      <p:italic r:id="rId51"/>
      <p:boldItalic r:id="rId52"/>
    </p:embeddedFont>
    <p:embeddedFont>
      <p:font typeface="Lucida Console" panose="020B0609040504020204" pitchFamily="49"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tting started" id="{3B509E07-9E4A-4836-B0E2-64C2CB1B6228}">
          <p14:sldIdLst/>
        </p14:section>
        <p14:section name="Layouts" id="{D946633D-4B8A-45F4-BEFB-08B44188FBAE}">
          <p14:sldIdLst>
            <p14:sldId id="258"/>
            <p14:sldId id="2147308345"/>
            <p14:sldId id="2147375406"/>
            <p14:sldId id="2147308126"/>
            <p14:sldId id="2147308121"/>
            <p14:sldId id="2147375405"/>
            <p14:sldId id="2147375407"/>
            <p14:sldId id="2147375402"/>
            <p14:sldId id="2147308122"/>
            <p14:sldId id="2147308124"/>
            <p14:sldId id="2147375394"/>
            <p14:sldId id="2147375383"/>
            <p14:sldId id="4161"/>
            <p14:sldId id="2147375385"/>
            <p14:sldId id="6113"/>
            <p14:sldId id="2147375409"/>
            <p14:sldId id="2147375410"/>
            <p14:sldId id="2147375411"/>
            <p14:sldId id="2147375408"/>
            <p14:sldId id="2147375417"/>
            <p14:sldId id="2147375418"/>
            <p14:sldId id="2147375419"/>
            <p14:sldId id="2147375389"/>
            <p14:sldId id="309"/>
            <p14:sldId id="312"/>
            <p14:sldId id="310"/>
            <p14:sldId id="2147308123"/>
            <p14:sldId id="311"/>
            <p14:sldId id="21473754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0" clrIdx="0">
    <p:extLst>
      <p:ext uri="{19B8F6BF-5375-455C-9EA6-DF929625EA0E}">
        <p15:presenceInfo xmlns:p15="http://schemas.microsoft.com/office/powerpoint/2012/main" userId="Ruth Nelson" providerId="None"/>
      </p:ext>
    </p:extLst>
  </p:cmAuthor>
  <p:cmAuthor id="2" name="Roman, Shannon" initials="RS" lastIdx="19" clrIdx="1">
    <p:extLst>
      <p:ext uri="{19B8F6BF-5375-455C-9EA6-DF929625EA0E}">
        <p15:presenceInfo xmlns:p15="http://schemas.microsoft.com/office/powerpoint/2012/main" userId="S-1-5-21-1407069837-2091007605-538272213-39364416" providerId="AD"/>
      </p:ext>
    </p:extLst>
  </p:cmAuthor>
  <p:cmAuthor id="3" name="Strom, Hilary" initials="SH" lastIdx="5" clrIdx="2">
    <p:extLst>
      <p:ext uri="{19B8F6BF-5375-455C-9EA6-DF929625EA0E}">
        <p15:presenceInfo xmlns:p15="http://schemas.microsoft.com/office/powerpoint/2012/main" userId="Strom, Hilary" providerId="None"/>
      </p:ext>
    </p:extLst>
  </p:cmAuthor>
  <p:cmAuthor id="4" name="Hinkel, Lindsey [C]" initials="HL[" lastIdx="6" clrIdx="3">
    <p:extLst>
      <p:ext uri="{19B8F6BF-5375-455C-9EA6-DF929625EA0E}">
        <p15:presenceInfo xmlns:p15="http://schemas.microsoft.com/office/powerpoint/2012/main" userId="S-1-5-21-1407069837-2091007605-538272213-557463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81D"/>
    <a:srgbClr val="FFFFFF"/>
    <a:srgbClr val="24191D"/>
    <a:srgbClr val="1B1B1D"/>
    <a:srgbClr val="F46344"/>
    <a:srgbClr val="003181"/>
    <a:srgbClr val="324358"/>
    <a:srgbClr val="232F3E"/>
    <a:srgbClr val="41B1E8"/>
    <a:srgbClr val="1B13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61" autoAdjust="0"/>
    <p:restoredTop sz="92792" autoAdjust="0"/>
  </p:normalViewPr>
  <p:slideViewPr>
    <p:cSldViewPr snapToGrid="0">
      <p:cViewPr varScale="1">
        <p:scale>
          <a:sx n="331" d="100"/>
          <a:sy n="331" d="100"/>
        </p:scale>
        <p:origin x="7296" y="176"/>
      </p:cViewPr>
      <p:guideLst/>
    </p:cSldViewPr>
  </p:slideViewPr>
  <p:outlineViewPr>
    <p:cViewPr>
      <p:scale>
        <a:sx n="33" d="100"/>
        <a:sy n="33" d="100"/>
      </p:scale>
      <p:origin x="0" y="-1884"/>
    </p:cViewPr>
  </p:outlineViewPr>
  <p:notesTextViewPr>
    <p:cViewPr>
      <p:scale>
        <a:sx n="3" d="2"/>
        <a:sy n="3" d="2"/>
      </p:scale>
      <p:origin x="0" y="0"/>
    </p:cViewPr>
  </p:notesTextViewPr>
  <p:notesViewPr>
    <p:cSldViewPr snapToGrid="0">
      <p:cViewPr varScale="1">
        <p:scale>
          <a:sx n="80" d="100"/>
          <a:sy n="80" d="100"/>
        </p:scale>
        <p:origin x="30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s>
</file>

<file path=ppt/comments/comment1.xml><?xml version="1.0" encoding="utf-8"?>
<p:cmLst xmlns:a="http://schemas.openxmlformats.org/drawingml/2006/main" xmlns:r="http://schemas.openxmlformats.org/officeDocument/2006/relationships" xmlns:p="http://schemas.openxmlformats.org/presentationml/2006/main">
  <p:cm authorId="4" dt="2023-11-14T16:03:47.222" idx="2">
    <p:pos x="3516" y="1134"/>
    <p:text>Please make sure all of the images in this presentation are licensed for AWS or The New York Times to use in this presentation.</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3-11-14T16:54:10.459" idx="4">
    <p:pos x="10" y="10"/>
    <p:text>There was some a bulleted list floating outside of the slide, so I moved that to the slide notes.</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3-11-14T19:25:46.723" idx="6">
    <p:pos x="10" y="10"/>
    <p:text>I could not verify that AWS has permission or that copyright guidelines allow the use of Backstage's logo. Please ensure AWS has permission to use it in this presentation.</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jupyter.org/hub" TargetMode="External"/><Relationship Id="rId7" Type="http://schemas.openxmlformats.org/officeDocument/2006/relationships/hyperlink" Target="https://www.whitehouse.gov/ostp/news-updates/2023/01/11/fact-sheet-biden-harris-administration-announces-new-actions-to-advance-open-and-equitable-research/"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github.com/fluxcd/flux2" TargetMode="External"/><Relationship Id="rId5" Type="http://schemas.openxmlformats.org/officeDocument/2006/relationships/hyperlink" Target="https://github.com/crossplane/crossplane" TargetMode="External"/><Relationship Id="rId4" Type="http://schemas.openxmlformats.org/officeDocument/2006/relationships/hyperlink" Target="https://www.dask.or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Ok great, so if you are leading platform or cloud adoption at your organization, you are responsible for enabling your organization to run applications in the cloud. This can include building net new, migrating, or modernizing applications.</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You will have a wide range internal customers who are software teams. These internal customers are building or maintaining one or many different applications that will need to run or be modernized in the cloud. And to do so, each of these applications will require a wide range of cloud infrastructure service. </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This of course is going to include compute services like EKS, but it will also include application dependencies such as an RDS database, or an S3 bucket, an EBS volume, observability and monitoring services etc. But the point being, each app depends on a lot of cloud infrastructure.</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Additionally, not every application is the same, they are heterogeneous and have different infrastructure requirements. Some might require more compute than others. Some may require different instance types. </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But regardless, all or most of the applications will need to be either migrated to or modernized in the cloud and you need to determine the strategy by which your organization will do this, ideally in a cost effective manner. </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How many of you folks who mentioned you lead platform engineering organizations find yourselves in this situation?</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1357998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Ownership  ?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Abstraction Level  ?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Build it and they will come ?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Troubleshooting my application  ? </a:t>
            </a: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254873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panose="020F0603020204020204" pitchFamily="34" charset="0"/>
                <a:ea typeface="+mn-ea"/>
                <a:cs typeface="+mn-cs"/>
              </a:rPr>
              <a:t>Now to reduce even more the surface area, and the blast radius impact of a possible attack, is understanding and defining a multi tenancy that can fit your requirements, based on Isolation Factors, that can be workloads that need to run on privileged mode or that have code that are not managed by you, and you want to run apart form other workloads, or even resource requirements, for example any GenAI application that may be GPU intensive, and need specific hardware to run. Once you define those factors, you can decide what isolation method works better for each one, that can be, accounts or network segregation for those privileged workloads, or different nodes for the GPU intensive, or even if you want to increase your resiliency with multi-region or availability in multiple-AZs. It all depends on what best fit your needs.</a:t>
            </a:r>
            <a:endParaRPr kumimoji="0" lang="en-US" sz="12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2844207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1404007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Writing your first Crossplane composition can be intimidating especially when you are new to K8s eco system. To help with our customers with this, we have created a GitHub repository.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This repository contains bootstrap instructions as well as compositions to get you started. Everything you need to get started with Crossplane is available in this repository.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We offer two modes of bootstrapping, terraform and eksctl. You can use whichever one you like to get started.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Once you have an EKS cluster with Crossplane running, you can start experimenting with one of examples.  We provide compositions and example claims that you can use. We will show a quick demo of them after this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2F45044-D8B1-2A43-95F1-52EE65BD92C0}"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094182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235990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3891875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711598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2336318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3919658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227876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So you all have a choice to make. Who is going to be responsible for provisioning and managing the infrastructure that is needed to run these applications. I think about this choice along what I like to call the infrastructure management spectrum. </a:t>
            </a: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r>
              <a:rPr kumimoji="0" lang="en-US" sz="1200" b="0" i="0" u="none" strike="noStrike" kern="1200" cap="none" spc="0" normalizeH="0" baseline="0" noProof="0">
                <a:ln>
                  <a:noFill/>
                </a:ln>
                <a:solidFill>
                  <a:srgbClr val="000000"/>
                </a:solidFill>
                <a:effectLst/>
                <a:uLnTx/>
                <a:uFillTx/>
                <a:latin typeface="Amazon Ember Display"/>
                <a:ea typeface="+mn-ea"/>
                <a:cs typeface="+mn-cs"/>
              </a:rPr>
              <a:t>On one end of the spectrum, you can attempt to decentralize infrastructure management responsibilities... </a:t>
            </a: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On the other end of the spectrum you can choose to centralize infrastructure management responsibilities...</a:t>
            </a: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Platform Engineering conceptually skews towards the right end of this spectrum. It is all about building abstractions that allow application teams to offload infrastructure management responsibilities, so that they can focus on their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    </a:t>
            </a: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r>
              <a:rPr kumimoji="0" lang="en-US" sz="1200" b="0" i="0" u="none" strike="noStrike" kern="1200" cap="none" spc="0" normalizeH="0" baseline="0" noProof="0">
                <a:ln>
                  <a:noFill/>
                </a:ln>
                <a:solidFill>
                  <a:srgbClr val="000000"/>
                </a:solidFill>
                <a:effectLst/>
                <a:uLnTx/>
                <a:uFillTx/>
                <a:latin typeface="Amazon Ember Display"/>
                <a:ea typeface="+mn-ea"/>
                <a:cs typeface="+mn-cs"/>
              </a:rPr>
              <a:t>But in reality the abstractions the platform engineering teams we work with in the EKS world vary significantly and fall at various points along this spectrum. And that's because the requirements of each organization and each application team are unique. Some applications teams want more infrastructure control, some organization have more stringent compliance requirements. </a:t>
            </a: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r>
              <a:rPr kumimoji="0" lang="en-US" sz="1200" b="0" i="0" u="none" strike="noStrike" kern="1200" cap="none" spc="0" normalizeH="0" baseline="0" noProof="0">
                <a:ln>
                  <a:noFill/>
                </a:ln>
                <a:solidFill>
                  <a:srgbClr val="000000"/>
                </a:solidFill>
                <a:effectLst/>
                <a:uLnTx/>
                <a:uFillTx/>
                <a:latin typeface="Amazon Ember Display"/>
                <a:ea typeface="+mn-ea"/>
                <a:cs typeface="+mn-cs"/>
              </a:rPr>
              <a:t>So to be a bit more precise, Platform engineering is the practice of identifying and building infrastructure abstractions that meet the unique requirements your internal customers and your organization to enable the efficient, cost effective, and successful adoption of the cloud at scale, and ultimately accelerate the pace of software delivery.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Extra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In this model, each individual application team is responsible for provisioning and managing the infrastructure that is needed for their applications, hopefully with some guardrails in place. The implication here is that every team will need to have expertise and individuals who are capable of deploying, maintaining and perhaps most importantly, troubleshooting production grade cloud infrastructure that is needed to run the application. This model is sometimes referred to ash shift left, embedded SRE, or you may sometimes hear Amazon folks referring to this as the “you build it you run it” approach to infrastructure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In this model, the cloud infrastructure that is needed to run an application is composed into higher level abstractions which are then offered to internal application teams as a service. The key component here is that this model removes the need for every application team to have cloud infrastructure expertise, effectively allowing them to outsource their infrastructure management needs to this central team.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2233342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415441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454964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2585186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936365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1101029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24171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So lets talk about abstractions for a moment and why they are so valuable in cloud context. I think think this is a really great visual to illustrate that point. </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On the left you have a bunch of parts for an engine, which you can think of as representing infrastructure resources. And on the right you have an fully built engine sitting in a car, which you can think of as a platform abstraction.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Sure, there are a number of people in this world who capable of building the parts into an engine and then installing it in a car, but it is labor intensive, it takes time, its complex, and most people just want the engine put together, installed in their car so they can drive away. </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In a cloud context, of course, there are wide range of people in the world who can build and manage cloud infrastructure. Many of them are in this room. But there are a much larger number of application developers who don’t want nor should they need to worry about cloud infrastructure. They just want to focus on building their application and delighting their end customers. </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Platform engineering is really the practice of building abstractions, that meet your customers where they are, and enable them to offload the infrastructure management responsibilities that make sense for their workload.</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816182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So who is doing this? Well we have a wide range of customers on EKS. And again, the majority of the customers we work with are building internal platforms. So in the EKS world, we see this every day. I like to tell our teams internally, the EKS customer is the platform engineer. And I’ll cite a few specific ones. </a:t>
            </a: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4179508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The New York times have build an internal development platform, where they use </a:t>
            </a:r>
            <a:r>
              <a:rPr kumimoji="0" lang="en-US" sz="1200" b="0" i="0" u="none" strike="noStrike" kern="1200" cap="none" spc="0" normalizeH="0" baseline="0" noProof="0" dirty="0" err="1">
                <a:ln>
                  <a:noFill/>
                </a:ln>
                <a:solidFill>
                  <a:srgbClr val="000000"/>
                </a:solidFill>
                <a:effectLst/>
                <a:uLnTx/>
                <a:uFillTx/>
                <a:latin typeface="Amazon Ember Display"/>
                <a:ea typeface="+mn-ea"/>
                <a:cs typeface="+mn-cs"/>
              </a:rPr>
              <a:t>mutli</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-tenant clusters, exposing a catalog thru Backstage and allowing the provision of new cloud accounts. Once the clusters are deployed they use </a:t>
            </a:r>
            <a:r>
              <a:rPr kumimoji="0" lang="en-US" sz="1200" b="0" i="0" u="none" strike="noStrike" kern="1200" cap="none" spc="0" normalizeH="0" baseline="0" noProof="0" dirty="0" err="1">
                <a:ln>
                  <a:noFill/>
                </a:ln>
                <a:solidFill>
                  <a:srgbClr val="000000"/>
                </a:solidFill>
                <a:effectLst/>
                <a:uLnTx/>
                <a:uFillTx/>
                <a:latin typeface="Amazon Ember Display"/>
                <a:ea typeface="+mn-ea"/>
                <a:cs typeface="+mn-cs"/>
              </a:rPr>
              <a:t>ArgoCD</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to deploy their workloads and give access to their developers using the platform CLI to simplify access when they need to access their workloads for troubleshooting and take deeper look into observability data</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2723318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NASA chose AWS and EKS to serve as the foundation for their new data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Built with tools like </a:t>
            </a:r>
            <a:r>
              <a:rPr kumimoji="0" lang="en-US" sz="1200" b="0" i="0" u="sng" strike="noStrike" kern="1200" cap="none" spc="0" normalizeH="0" baseline="0" noProof="0" dirty="0">
                <a:ln>
                  <a:noFill/>
                </a:ln>
                <a:solidFill>
                  <a:srgbClr val="000000"/>
                </a:solidFill>
                <a:effectLst/>
                <a:uLnTx/>
                <a:uFillTx/>
                <a:latin typeface="Amazon Ember Display"/>
                <a:ea typeface="+mn-ea"/>
                <a:cs typeface="+mn-cs"/>
                <a:hlinkClick r:id="rId3"/>
              </a:rPr>
              <a:t>JupyterHub</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a:t>
            </a:r>
            <a:r>
              <a:rPr kumimoji="0" lang="en-US" sz="1200" b="0" i="0" u="sng" strike="noStrike" kern="1200" cap="none" spc="0" normalizeH="0" baseline="0" noProof="0" dirty="0">
                <a:ln>
                  <a:noFill/>
                </a:ln>
                <a:solidFill>
                  <a:srgbClr val="000000"/>
                </a:solidFill>
                <a:effectLst/>
                <a:uLnTx/>
                <a:uFillTx/>
                <a:latin typeface="Amazon Ember Display"/>
                <a:ea typeface="+mn-ea"/>
                <a:cs typeface="+mn-cs"/>
                <a:hlinkClick r:id="rId4"/>
              </a:rPr>
              <a:t>Dask</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a:t>
            </a:r>
            <a:r>
              <a:rPr kumimoji="0" lang="en-US" sz="1200" b="0" i="0" u="sng" strike="noStrike" kern="1200" cap="none" spc="0" normalizeH="0" baseline="0" noProof="0" dirty="0">
                <a:ln>
                  <a:noFill/>
                </a:ln>
                <a:solidFill>
                  <a:srgbClr val="000000"/>
                </a:solidFill>
                <a:effectLst/>
                <a:uLnTx/>
                <a:uFillTx/>
                <a:latin typeface="Amazon Ember Display"/>
                <a:ea typeface="+mn-ea"/>
                <a:cs typeface="+mn-cs"/>
                <a:hlinkClick r:id="rId5"/>
              </a:rPr>
              <a:t>Crossplane</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and </a:t>
            </a:r>
            <a:r>
              <a:rPr kumimoji="0" lang="en-US" sz="1200" b="0" i="0" u="sng" strike="noStrike" kern="1200" cap="none" spc="0" normalizeH="0" baseline="0" noProof="0" dirty="0">
                <a:ln>
                  <a:noFill/>
                </a:ln>
                <a:solidFill>
                  <a:srgbClr val="000000"/>
                </a:solidFill>
                <a:effectLst/>
                <a:uLnTx/>
                <a:uFillTx/>
                <a:latin typeface="Amazon Ember Display"/>
                <a:ea typeface="+mn-ea"/>
                <a:cs typeface="+mn-cs"/>
                <a:hlinkClick r:id="rId6"/>
              </a:rPr>
              <a:t>F</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hlinkClick r:id="rId6"/>
              </a:rPr>
              <a:t>lux CD</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 the platform allows scientists to provision a complete, batteries included, </a:t>
            </a:r>
            <a:r>
              <a:rPr kumimoji="0" lang="en-US" sz="1200" b="0" i="0" u="none" strike="noStrike" kern="1200" cap="none" spc="0" normalizeH="0" baseline="0" noProof="0" dirty="0" err="1">
                <a:ln>
                  <a:noFill/>
                </a:ln>
                <a:solidFill>
                  <a:srgbClr val="000000"/>
                </a:solidFill>
                <a:effectLst/>
                <a:uLnTx/>
                <a:uFillTx/>
                <a:latin typeface="Amazon Ember Display"/>
                <a:ea typeface="+mn-ea"/>
                <a:cs typeface="+mn-cs"/>
              </a:rPr>
              <a:t>jupyter</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environment running on EKS in minutes.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This new platform aims to enable scientists from around the world to collaborate by sharing data and processes, and generating reproducible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The ultimate goal of the platform is to provide “scientific models as a service,” a way for researchers around the world to execute common scientific models directly from a familiar interface. </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This platform is super cool because it supports the White House’s Office of Science and Technology </a:t>
            </a:r>
            <a:r>
              <a:rPr kumimoji="0" lang="en-US" sz="1200" b="0" i="0" u="sng" strike="noStrike" kern="1200" cap="none" spc="0" normalizeH="0" baseline="0" noProof="0" dirty="0">
                <a:ln>
                  <a:noFill/>
                </a:ln>
                <a:solidFill>
                  <a:srgbClr val="0972D3"/>
                </a:solidFill>
                <a:effectLst/>
                <a:uLnTx/>
                <a:uFillTx/>
                <a:latin typeface="Amazon Ember Display"/>
                <a:ea typeface="+mn-ea"/>
                <a:cs typeface="+mn-cs"/>
                <a:hlinkClick r:id="rId7"/>
              </a:rPr>
              <a:t>Year of Open Science initiative</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 which is a</a:t>
            </a:r>
            <a:r>
              <a:rPr kumimoji="0" lang="en-US" sz="1200" b="0" i="1" u="none" strike="noStrike" kern="1200" cap="none" spc="0" normalizeH="0" baseline="0" noProof="0" dirty="0">
                <a:ln>
                  <a:noFill/>
                </a:ln>
                <a:solidFill>
                  <a:srgbClr val="000000"/>
                </a:solidFill>
                <a:effectLst/>
                <a:uLnTx/>
                <a:uFillTx/>
                <a:latin typeface="Amazon Ember Display"/>
                <a:ea typeface="+mn-ea"/>
                <a:cs typeface="+mn-cs"/>
              </a:rPr>
              <a:t> </a:t>
            </a: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movement that aims to make scientific research more transparent, accessible, and collaborative. </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t>We are thrilled that NASA chose to build on top of EKS. </a:t>
            </a:r>
            <a:br>
              <a:rPr kumimoji="0" lang="en-US" sz="1200" b="0" i="0" u="none" strike="noStrike" kern="1200" cap="none" spc="0" normalizeH="0" baseline="0" noProof="0" dirty="0">
                <a:ln>
                  <a:noFill/>
                </a:ln>
                <a:solidFill>
                  <a:srgbClr val="000000"/>
                </a:solidFill>
                <a:effectLst/>
                <a:uLnTx/>
                <a:uFillTx/>
                <a:latin typeface="Amazon Ember Display"/>
                <a:ea typeface="+mn-ea"/>
                <a:cs typeface="+mn-cs"/>
              </a:rPr>
            </a:br>
            <a:endParaRPr kumimoji="0" lang="en-US" sz="1200" b="0" i="0" u="none" strike="noStrike" kern="1200" cap="none" spc="0" normalizeH="0" baseline="0" noProof="0" dirty="0">
              <a:ln>
                <a:noFill/>
              </a:ln>
              <a:solidFill>
                <a:srgbClr val="333333"/>
              </a:solidFill>
              <a:effectLst/>
              <a:uLnTx/>
              <a:uFillTx/>
              <a:latin typeface="AmazonEmber" panose="020B0603020204020204"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4278064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mazon Ember Display"/>
                <a:ea typeface="+mn-ea"/>
                <a:cs typeface="+mn-cs"/>
              </a:rPr>
              <a:t>Building an internal platform is an investment. There is an upfront cost that will hopeful enable a number of benefits once the platform is in place. So lets talk about the benefits we see customers achieving from their platform investments. </a:t>
            </a: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r>
              <a:rPr kumimoji="0" lang="en-US" sz="1200" b="0" i="0" u="none" strike="noStrike" kern="1200" cap="none" spc="0" normalizeH="0" baseline="0" noProof="0">
                <a:ln>
                  <a:noFill/>
                </a:ln>
                <a:solidFill>
                  <a:srgbClr val="000000"/>
                </a:solidFill>
                <a:effectLst/>
                <a:uLnTx/>
                <a:uFillTx/>
                <a:latin typeface="Amazon Ember Display"/>
                <a:ea typeface="+mn-ea"/>
                <a:cs typeface="+mn-cs"/>
              </a:rPr>
              <a:t>The first thing we hear from customers is velocity. They are able to reduce the time it takes to get ideas, innovations, and really code from a developers laptop, onto the cloud and into the hands of a customer. By removing the need for each team to provision and manage their own infrastructure and by providing self service deployment capabilities - companies accelerate time to market for new ideas. </a:t>
            </a: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r>
              <a:rPr kumimoji="0" lang="en-US" sz="1200" b="0" i="0" u="none" strike="noStrike" kern="1200" cap="none" spc="0" normalizeH="0" baseline="0" noProof="0">
                <a:ln>
                  <a:noFill/>
                </a:ln>
                <a:solidFill>
                  <a:srgbClr val="000000"/>
                </a:solidFill>
                <a:effectLst/>
                <a:uLnTx/>
                <a:uFillTx/>
                <a:latin typeface="Amazon Ember Display"/>
                <a:ea typeface="+mn-ea"/>
                <a:cs typeface="+mn-cs"/>
              </a:rPr>
              <a:t>The second is Governance. And in this context governance is sort of a catch all for things like security, reliability, scalability etc. By building abstractions, companies are able to enforce their governance requirements in an automated way for all applications running on the platform. So every workload benefits from built in sensible defaults, and application teams don’t have to figure out how to configure these on their own. </a:t>
            </a: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r>
              <a:rPr kumimoji="0" lang="en-US" sz="1200" b="0" i="0" u="none" strike="noStrike" kern="1200" cap="none" spc="0" normalizeH="0" baseline="0" noProof="0">
                <a:ln>
                  <a:noFill/>
                </a:ln>
                <a:solidFill>
                  <a:srgbClr val="000000"/>
                </a:solidFill>
                <a:effectLst/>
                <a:uLnTx/>
                <a:uFillTx/>
                <a:latin typeface="Amazon Ember Display"/>
                <a:ea typeface="+mn-ea"/>
                <a:cs typeface="+mn-cs"/>
              </a:rPr>
              <a:t>And finally, efficiency, and this is really about reducing cost. Platforms help customer save cost across in a number of ways, and I’ll hi light a few. First, from a compute efficiency perspective, platforms especially in a containerized multi-tenant setting, allow customers bin pack applications on the same underlying instances and make better use of their compute spend. Second, is human capital cost. By centralizing expertise and building abstractions that many different teams can use, customers reduce the number of humans that need to be embedded in applications teams to run in the cloud. </a:t>
            </a:r>
            <a:br>
              <a:rPr kumimoji="0" lang="en-US" sz="1200" b="0" i="0" u="none" strike="noStrike" kern="1200" cap="none" spc="0" normalizeH="0" baseline="0" noProof="0">
                <a:ln>
                  <a:noFill/>
                </a:ln>
                <a:solidFill>
                  <a:srgbClr val="000000"/>
                </a:solidFill>
                <a:effectLst/>
                <a:uLnTx/>
                <a:uFillTx/>
                <a:latin typeface="Amazon Ember Display"/>
                <a:ea typeface="+mn-ea"/>
                <a:cs typeface="+mn-cs"/>
              </a:rPr>
            </a:br>
            <a:endParaRPr kumimoji="0" lang="en-US" sz="1200" b="0" i="0" u="none" strike="noStrike" kern="1200" cap="none" spc="0" normalizeH="0" baseline="0" noProof="0" dirty="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106504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3647066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mazon Ember Display"/>
              <a:ea typeface="+mn-ea"/>
              <a:cs typeface="+mn-cs"/>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000" b="0" i="0" u="none" strike="noStrike" kern="1200" cap="none" spc="0" normalizeH="0" baseline="0" noProof="0" smtClean="0">
                <a:ln>
                  <a:noFill/>
                </a:ln>
                <a:solidFill>
                  <a:srgbClr val="000000"/>
                </a:solidFill>
                <a:effectLst/>
                <a:uLnTx/>
                <a:uFillTx/>
                <a:latin typeface="Amazon Ember Display"/>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000000"/>
              </a:solidFill>
              <a:effectLst/>
              <a:uLnTx/>
              <a:uFillTx/>
              <a:latin typeface="Amazon Ember Display"/>
              <a:ea typeface="+mn-ea"/>
              <a:cs typeface="+mn-cs"/>
            </a:endParaRPr>
          </a:p>
        </p:txBody>
      </p:sp>
    </p:spTree>
    <p:extLst>
      <p:ext uri="{BB962C8B-B14F-4D97-AF65-F5344CB8AC3E}">
        <p14:creationId xmlns:p14="http://schemas.microsoft.com/office/powerpoint/2010/main" val="2713212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8CE53F-23B0-4233-858D-1E853136EF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CB99A85-4C6F-4410-BA49-5E76D18210A0}"/>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8" name="TextBox 3">
            <a:extLst>
              <a:ext uri="{FF2B5EF4-FFF2-40B4-BE49-F238E27FC236}">
                <a16:creationId xmlns:a16="http://schemas.microsoft.com/office/drawing/2014/main" id="{61CFB355-AF71-43DF-9D2C-F4BBA12A74CE}"/>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6" name="Text Placeholder 15">
            <a:extLst>
              <a:ext uri="{FF2B5EF4-FFF2-40B4-BE49-F238E27FC236}">
                <a16:creationId xmlns:a16="http://schemas.microsoft.com/office/drawing/2014/main" id="{C9A1E31E-AF7A-45E2-9865-54922DD40888}"/>
              </a:ext>
            </a:extLst>
          </p:cNvPr>
          <p:cNvSpPr>
            <a:spLocks noGrp="1"/>
          </p:cNvSpPr>
          <p:nvPr>
            <p:ph type="body" sz="quarter" idx="10" hasCustomPrompt="1"/>
          </p:nvPr>
        </p:nvSpPr>
        <p:spPr>
          <a:xfrm>
            <a:off x="304800" y="2095500"/>
            <a:ext cx="604519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EYEBROW TEXT</a:t>
            </a:r>
          </a:p>
        </p:txBody>
      </p:sp>
      <p:sp>
        <p:nvSpPr>
          <p:cNvPr id="18" name="Text Placeholder 17">
            <a:extLst>
              <a:ext uri="{FF2B5EF4-FFF2-40B4-BE49-F238E27FC236}">
                <a16:creationId xmlns:a16="http://schemas.microsoft.com/office/drawing/2014/main" id="{9BEAEF26-5491-4FBC-ADF6-59BA58C71D5F}"/>
              </a:ext>
            </a:extLst>
          </p:cNvPr>
          <p:cNvSpPr>
            <a:spLocks noGrp="1"/>
          </p:cNvSpPr>
          <p:nvPr>
            <p:ph type="body" sz="quarter" idx="11" hasCustomPrompt="1"/>
          </p:nvPr>
        </p:nvSpPr>
        <p:spPr>
          <a:xfrm>
            <a:off x="304800" y="2362200"/>
            <a:ext cx="6045200" cy="2216378"/>
          </a:xfrm>
        </p:spPr>
        <p:txBody>
          <a:bodyPr/>
          <a:lstStyle>
            <a:lvl1pPr marL="0" indent="0">
              <a:buNone/>
              <a:defRPr sz="4800" b="1"/>
            </a:lvl1pPr>
            <a:lvl2pPr marL="228600" indent="0">
              <a:buNone/>
              <a:defRPr/>
            </a:lvl2pPr>
            <a:lvl3pPr marL="457200" indent="0">
              <a:buNone/>
              <a:defRPr/>
            </a:lvl3pPr>
            <a:lvl4pPr marL="685800" indent="0">
              <a:buNone/>
              <a:defRPr/>
            </a:lvl4pPr>
            <a:lvl5pPr marL="685800" indent="0">
              <a:buNone/>
              <a:defRPr/>
            </a:lvl5pPr>
          </a:lstStyle>
          <a:p>
            <a:pPr lvl="0"/>
            <a:r>
              <a:rPr lang="en-US" dirty="0"/>
              <a:t>Enter event messaging tagline</a:t>
            </a:r>
          </a:p>
        </p:txBody>
      </p:sp>
    </p:spTree>
    <p:extLst>
      <p:ext uri="{BB962C8B-B14F-4D97-AF65-F5344CB8AC3E}">
        <p14:creationId xmlns:p14="http://schemas.microsoft.com/office/powerpoint/2010/main" val="2524165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488" userDrawn="1">
          <p15:clr>
            <a:srgbClr val="FBAE40"/>
          </p15:clr>
        </p15:guide>
        <p15:guide id="3" orient="horz" pos="1320" userDrawn="1">
          <p15:clr>
            <a:srgbClr val="FBAE40"/>
          </p15:clr>
        </p15:guide>
        <p15:guide id="4" pos="216" userDrawn="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8F4A31-0C05-4908-A39C-48B380ED253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8"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7" name="Picture 16">
            <a:extLst>
              <a:ext uri="{FF2B5EF4-FFF2-40B4-BE49-F238E27FC236}">
                <a16:creationId xmlns:a16="http://schemas.microsoft.com/office/drawing/2014/main" id="{57296453-03B5-4B67-B7F3-D38054E336F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8" name="TextBox 3">
            <a:extLst>
              <a:ext uri="{FF2B5EF4-FFF2-40B4-BE49-F238E27FC236}">
                <a16:creationId xmlns:a16="http://schemas.microsoft.com/office/drawing/2014/main" id="{D1C9C65D-B186-4365-83A2-B59B7AA4B217}"/>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0" name="Text Placeholder 11">
            <a:extLst>
              <a:ext uri="{FF2B5EF4-FFF2-40B4-BE49-F238E27FC236}">
                <a16:creationId xmlns:a16="http://schemas.microsoft.com/office/drawing/2014/main" id="{8BAF73F8-DD05-4CB0-940E-A26A2E3B3A7B}"/>
              </a:ext>
            </a:extLst>
          </p:cNvPr>
          <p:cNvSpPr>
            <a:spLocks noGrp="1"/>
          </p:cNvSpPr>
          <p:nvPr>
            <p:ph type="body" sz="quarter" idx="10" hasCustomPrompt="1"/>
          </p:nvPr>
        </p:nvSpPr>
        <p:spPr>
          <a:xfrm>
            <a:off x="322916" y="4495800"/>
            <a:ext cx="3702329" cy="369332"/>
          </a:xfrm>
        </p:spPr>
        <p:txBody>
          <a:bodyPr/>
          <a:lstStyle>
            <a:lvl1pPr marL="0" indent="0">
              <a:buNone/>
              <a:defRPr sz="2000" b="1" cap="none" spc="0" baseline="0"/>
            </a:lvl1pPr>
          </a:lstStyle>
          <a:p>
            <a:pPr lvl="0"/>
            <a:r>
              <a:rPr lang="en-US" dirty="0"/>
              <a:t>Speaker name</a:t>
            </a:r>
          </a:p>
        </p:txBody>
      </p:sp>
      <p:sp>
        <p:nvSpPr>
          <p:cNvPr id="11" name="Text Placeholder 15">
            <a:extLst>
              <a:ext uri="{FF2B5EF4-FFF2-40B4-BE49-F238E27FC236}">
                <a16:creationId xmlns:a16="http://schemas.microsoft.com/office/drawing/2014/main" id="{C1223680-8C25-4292-A72B-287D5B05F701}"/>
              </a:ext>
            </a:extLst>
          </p:cNvPr>
          <p:cNvSpPr>
            <a:spLocks noGrp="1"/>
          </p:cNvSpPr>
          <p:nvPr>
            <p:ph type="body" sz="quarter" idx="12" hasCustomPrompt="1"/>
          </p:nvPr>
        </p:nvSpPr>
        <p:spPr>
          <a:xfrm>
            <a:off x="322916" y="4869862"/>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2363368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32" userDrawn="1">
          <p15:clr>
            <a:srgbClr val="FBAE40"/>
          </p15:clr>
        </p15:guide>
        <p15:guide id="2" pos="216" userDrawn="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5" name="Picture 4">
            <a:extLst>
              <a:ext uri="{FF2B5EF4-FFF2-40B4-BE49-F238E27FC236}">
                <a16:creationId xmlns:a16="http://schemas.microsoft.com/office/drawing/2014/main" id="{729FD16D-D8F9-4F10-B574-0FC3BF802660}"/>
              </a:ext>
            </a:extLst>
          </p:cNvPr>
          <p:cNvPicPr>
            <a:picLocks noChangeAspect="1"/>
          </p:cNvPicPr>
          <p:nvPr userDrawn="1"/>
        </p:nvPicPr>
        <p:blipFill rotWithShape="1">
          <a:blip r:embed="rId3"/>
          <a:srcRect l="35703" t="24880" r="35938" b="57963"/>
          <a:stretch/>
        </p:blipFill>
        <p:spPr>
          <a:xfrm>
            <a:off x="282575" y="881645"/>
            <a:ext cx="874741" cy="627899"/>
          </a:xfrm>
          <a:prstGeom prst="rect">
            <a:avLst/>
          </a:prstGeom>
        </p:spPr>
      </p:pic>
    </p:spTree>
    <p:extLst>
      <p:ext uri="{BB962C8B-B14F-4D97-AF65-F5344CB8AC3E}">
        <p14:creationId xmlns:p14="http://schemas.microsoft.com/office/powerpoint/2010/main" val="3725096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1395517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1B56576-1E77-4AAD-BEFB-F145FC6BB14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942142"/>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7200" b="1" i="0" spc="-3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pic>
        <p:nvPicPr>
          <p:cNvPr id="41" name="Picture 40">
            <a:extLst>
              <a:ext uri="{FF2B5EF4-FFF2-40B4-BE49-F238E27FC236}">
                <a16:creationId xmlns:a16="http://schemas.microsoft.com/office/drawing/2014/main" id="{58273748-B30F-4207-A007-FE5CB4A185C1}"/>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44" name="TextBox 3">
            <a:extLst>
              <a:ext uri="{FF2B5EF4-FFF2-40B4-BE49-F238E27FC236}">
                <a16:creationId xmlns:a16="http://schemas.microsoft.com/office/drawing/2014/main" id="{C6645785-29C1-44B9-B7E4-48D789B97C76}"/>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Tree>
    <p:extLst>
      <p:ext uri="{BB962C8B-B14F-4D97-AF65-F5344CB8AC3E}">
        <p14:creationId xmlns:p14="http://schemas.microsoft.com/office/powerpoint/2010/main" val="3645706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Two Speakers">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11BD26D-D907-4B06-847D-040B61DB62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7"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7" name="Picture 16">
            <a:extLst>
              <a:ext uri="{FF2B5EF4-FFF2-40B4-BE49-F238E27FC236}">
                <a16:creationId xmlns:a16="http://schemas.microsoft.com/office/drawing/2014/main" id="{077F3A67-660E-4EB9-89F3-3F22EEDB588A}"/>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8" name="TextBox 3">
            <a:extLst>
              <a:ext uri="{FF2B5EF4-FFF2-40B4-BE49-F238E27FC236}">
                <a16:creationId xmlns:a16="http://schemas.microsoft.com/office/drawing/2014/main" id="{CEB99C67-A2D4-49A5-8A04-3CE273D1A1FE}"/>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1" name="Text Placeholder 11">
            <a:extLst>
              <a:ext uri="{FF2B5EF4-FFF2-40B4-BE49-F238E27FC236}">
                <a16:creationId xmlns:a16="http://schemas.microsoft.com/office/drawing/2014/main" id="{2F6F610C-F2C4-47EA-B581-107325EFEA0F}"/>
              </a:ext>
            </a:extLst>
          </p:cNvPr>
          <p:cNvSpPr>
            <a:spLocks noGrp="1"/>
          </p:cNvSpPr>
          <p:nvPr>
            <p:ph type="body" sz="quarter" idx="10" hasCustomPrompt="1"/>
          </p:nvPr>
        </p:nvSpPr>
        <p:spPr>
          <a:xfrm>
            <a:off x="322916" y="4495800"/>
            <a:ext cx="3702329" cy="369332"/>
          </a:xfrm>
        </p:spPr>
        <p:txBody>
          <a:bodyPr/>
          <a:lstStyle>
            <a:lvl1pPr marL="0" indent="0">
              <a:buNone/>
              <a:defRPr sz="2000" b="1" cap="none" spc="0" baseline="0"/>
            </a:lvl1pPr>
          </a:lstStyle>
          <a:p>
            <a:pPr lvl="0"/>
            <a:r>
              <a:rPr lang="en-US" dirty="0"/>
              <a:t>Speaker name</a:t>
            </a:r>
          </a:p>
        </p:txBody>
      </p:sp>
      <p:sp>
        <p:nvSpPr>
          <p:cNvPr id="13" name="Text Placeholder 15">
            <a:extLst>
              <a:ext uri="{FF2B5EF4-FFF2-40B4-BE49-F238E27FC236}">
                <a16:creationId xmlns:a16="http://schemas.microsoft.com/office/drawing/2014/main" id="{F268D7B6-45A7-4EC5-93D0-A3867A18F5EC}"/>
              </a:ext>
            </a:extLst>
          </p:cNvPr>
          <p:cNvSpPr>
            <a:spLocks noGrp="1"/>
          </p:cNvSpPr>
          <p:nvPr>
            <p:ph type="body" sz="quarter" idx="12" hasCustomPrompt="1"/>
          </p:nvPr>
        </p:nvSpPr>
        <p:spPr>
          <a:xfrm>
            <a:off x="322916" y="4869861"/>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5" name="Text Placeholder 3">
            <a:extLst>
              <a:ext uri="{FF2B5EF4-FFF2-40B4-BE49-F238E27FC236}">
                <a16:creationId xmlns:a16="http://schemas.microsoft.com/office/drawing/2014/main" id="{36CBB7AB-070C-41D0-93A5-E074FF84DC7A}"/>
              </a:ext>
            </a:extLst>
          </p:cNvPr>
          <p:cNvSpPr>
            <a:spLocks noGrp="1"/>
          </p:cNvSpPr>
          <p:nvPr>
            <p:ph type="body" sz="quarter" idx="13" hasCustomPrompt="1"/>
          </p:nvPr>
        </p:nvSpPr>
        <p:spPr>
          <a:xfrm>
            <a:off x="4456766" y="4495800"/>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19" name="Text Placeholder 5">
            <a:extLst>
              <a:ext uri="{FF2B5EF4-FFF2-40B4-BE49-F238E27FC236}">
                <a16:creationId xmlns:a16="http://schemas.microsoft.com/office/drawing/2014/main" id="{5E66EE0B-4B52-444D-B4C0-49D33F6DF92A}"/>
              </a:ext>
            </a:extLst>
          </p:cNvPr>
          <p:cNvSpPr>
            <a:spLocks noGrp="1"/>
          </p:cNvSpPr>
          <p:nvPr>
            <p:ph type="body" sz="quarter" idx="14" hasCustomPrompt="1"/>
          </p:nvPr>
        </p:nvSpPr>
        <p:spPr>
          <a:xfrm>
            <a:off x="4456766" y="4869861"/>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915636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832" userDrawn="1">
          <p15:clr>
            <a:srgbClr val="FBAE40"/>
          </p15:clr>
        </p15:guide>
        <p15:guide id="3" pos="216" userDrawn="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B2E1EE-0433-4536-BD5C-2D50A86AE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pic>
        <p:nvPicPr>
          <p:cNvPr id="8" name="Picture 7">
            <a:extLst>
              <a:ext uri="{FF2B5EF4-FFF2-40B4-BE49-F238E27FC236}">
                <a16:creationId xmlns:a16="http://schemas.microsoft.com/office/drawing/2014/main" id="{0193DEAB-FEF6-491D-8261-7CBCC839D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052" y="2882055"/>
            <a:ext cx="3374152" cy="1093890"/>
          </a:xfrm>
          <a:prstGeom prst="rect">
            <a:avLst/>
          </a:prstGeom>
        </p:spPr>
      </p:pic>
      <p:pic>
        <p:nvPicPr>
          <p:cNvPr id="6" name="Picture 5">
            <a:extLst>
              <a:ext uri="{FF2B5EF4-FFF2-40B4-BE49-F238E27FC236}">
                <a16:creationId xmlns:a16="http://schemas.microsoft.com/office/drawing/2014/main" id="{F93DCF85-F41E-4C82-A71B-F98119A07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3F92D5A-2711-4C96-90F4-2D8A822D33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1052" y="2882055"/>
            <a:ext cx="3374152" cy="1093890"/>
          </a:xfrm>
          <a:prstGeom prst="rect">
            <a:avLst/>
          </a:prstGeom>
        </p:spPr>
      </p:pic>
    </p:spTree>
    <p:extLst>
      <p:ext uri="{BB962C8B-B14F-4D97-AF65-F5344CB8AC3E}">
        <p14:creationId xmlns:p14="http://schemas.microsoft.com/office/powerpoint/2010/main" val="3551026393"/>
      </p:ext>
    </p:extLst>
  </p:cSld>
  <p:clrMapOvr>
    <a:masterClrMapping/>
  </p:clrMapOvr>
  <p:transition>
    <p:fade/>
  </p:transition>
  <p:extLst>
    <p:ext uri="{DCECCB84-F9BA-43D5-87BE-67443E8EF086}">
      <p15:sldGuideLst xmlns:p15="http://schemas.microsoft.com/office/powerpoint/2012/main">
        <p15:guide id="3" orient="horz" pos="2376">
          <p15:clr>
            <a:srgbClr val="FBAE40"/>
          </p15:clr>
        </p15:guide>
        <p15:guide id="4" pos="38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A3CC3E-6C8C-49F9-AE3F-E0A903D00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1" name="Picture 10">
            <a:extLst>
              <a:ext uri="{FF2B5EF4-FFF2-40B4-BE49-F238E27FC236}">
                <a16:creationId xmlns:a16="http://schemas.microsoft.com/office/drawing/2014/main" id="{9BB15B05-0988-4FCF-A767-1887BA310E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B38861FF-0472-4102-8C50-ADA234991104}"/>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5" name="TextBox 3">
            <a:extLst>
              <a:ext uri="{FF2B5EF4-FFF2-40B4-BE49-F238E27FC236}">
                <a16:creationId xmlns:a16="http://schemas.microsoft.com/office/drawing/2014/main" id="{145F3F5A-54D6-4355-AB54-21DDD8A29152}"/>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838133619"/>
      </p:ext>
    </p:extLst>
  </p:cSld>
  <p:clrMapOvr>
    <a:masterClrMapping/>
  </p:clrMapOvr>
  <p:transition>
    <p:fade/>
  </p:transition>
  <p:extLst>
    <p:ext uri="{DCECCB84-F9BA-43D5-87BE-67443E8EF086}">
      <p15:sldGuideLst xmlns:p15="http://schemas.microsoft.com/office/powerpoint/2012/main">
        <p15:guide id="1" pos="2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 Two Speaker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09D468-70C3-494E-807C-C96DF1B46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7E5BC7F7-211E-4622-B833-CC4E38A096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C5DA780F-9E54-4F0D-BC7E-64E341F281A5}"/>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8" name="TextBox 3">
            <a:extLst>
              <a:ext uri="{FF2B5EF4-FFF2-40B4-BE49-F238E27FC236}">
                <a16:creationId xmlns:a16="http://schemas.microsoft.com/office/drawing/2014/main" id="{32116977-DF1F-4176-8538-C674673D6DEE}"/>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207840269"/>
      </p:ext>
    </p:extLst>
  </p:cSld>
  <p:clrMapOvr>
    <a:masterClrMapping/>
  </p:clrMapOvr>
  <p:transition>
    <p:fade/>
  </p:transition>
  <p:extLst>
    <p:ext uri="{DCECCB84-F9BA-43D5-87BE-67443E8EF086}">
      <p15:sldGuideLst xmlns:p15="http://schemas.microsoft.com/office/powerpoint/2012/main">
        <p15:guide id="3" pos="216">
          <p15:clr>
            <a:srgbClr val="FBAE40"/>
          </p15:clr>
        </p15:guide>
        <p15:guide id="4" orient="horz" pos="295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 Three Speaker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15B88DF-9ED5-4B8C-8040-620BFA73B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330B29AE-5781-48A7-8D51-C242FB5AE5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 name="Picture 19">
            <a:extLst>
              <a:ext uri="{FF2B5EF4-FFF2-40B4-BE49-F238E27FC236}">
                <a16:creationId xmlns:a16="http://schemas.microsoft.com/office/drawing/2014/main" id="{FDF92EAC-25C8-4FCD-A8AF-E7615A05213A}"/>
              </a:ext>
            </a:extLst>
          </p:cNvPr>
          <p:cNvPicPr>
            <a:picLocks noChangeAspect="1"/>
          </p:cNvPicPr>
          <p:nvPr userDrawn="1"/>
        </p:nvPicPr>
        <p:blipFill>
          <a:blip r:embed="rId3"/>
          <a:srcRect/>
          <a:stretch/>
        </p:blipFill>
        <p:spPr>
          <a:xfrm>
            <a:off x="292501" y="6428661"/>
            <a:ext cx="388818" cy="219592"/>
          </a:xfrm>
          <a:prstGeom prst="rect">
            <a:avLst/>
          </a:prstGeom>
        </p:spPr>
      </p:pic>
      <p:sp>
        <p:nvSpPr>
          <p:cNvPr id="21" name="TextBox 3">
            <a:extLst>
              <a:ext uri="{FF2B5EF4-FFF2-40B4-BE49-F238E27FC236}">
                <a16:creationId xmlns:a16="http://schemas.microsoft.com/office/drawing/2014/main" id="{3684E698-4F6B-41AF-8414-C872B464A819}"/>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826784528"/>
      </p:ext>
    </p:extLst>
  </p:cSld>
  <p:clrMapOvr>
    <a:masterClrMapping/>
  </p:clrMapOvr>
  <p:transition>
    <p:fade/>
  </p:transition>
  <p:extLst>
    <p:ext uri="{DCECCB84-F9BA-43D5-87BE-67443E8EF086}">
      <p15:sldGuideLst xmlns:p15="http://schemas.microsoft.com/office/powerpoint/2012/main">
        <p15:guide id="3" pos="216">
          <p15:clr>
            <a:srgbClr val="FBAE40"/>
          </p15:clr>
        </p15:guide>
        <p15:guide id="4" orient="horz" pos="29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
        <p:nvSpPr>
          <p:cNvPr id="6" name="Rectangle 5">
            <a:extLst>
              <a:ext uri="{FF2B5EF4-FFF2-40B4-BE49-F238E27FC236}">
                <a16:creationId xmlns:a16="http://schemas.microsoft.com/office/drawing/2014/main" id="{E017BE0C-4360-472C-AB96-C971BF93533C}"/>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011F71B-BE44-401B-AFFD-E75E3E6B7E60}"/>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3352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669404BB-7C07-456C-9FE6-39B804DE1334}"/>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6A1941-5E96-40A0-ADA4-6E9460434100}"/>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84230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35138916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Rectangle 4">
            <a:extLst>
              <a:ext uri="{FF2B5EF4-FFF2-40B4-BE49-F238E27FC236}">
                <a16:creationId xmlns:a16="http://schemas.microsoft.com/office/drawing/2014/main" id="{9A3F9902-502F-49F5-8F9D-C3AD819AE1AF}"/>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DD21BA-BFE7-4761-B7B4-558AC666A754}"/>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3056925"/>
      </p:ext>
    </p:extLst>
  </p:cSld>
  <p:clrMapOvr>
    <a:masterClrMapping/>
  </p:clrMapOvr>
  <p:transition>
    <p:fade/>
  </p:transition>
  <p:extLst>
    <p:ext uri="{DCECCB84-F9BA-43D5-87BE-67443E8EF086}">
      <p15:sldGuideLst xmlns:p15="http://schemas.microsoft.com/office/powerpoint/2012/main">
        <p15:guide id="3" pos="216">
          <p15:clr>
            <a:srgbClr val="FBAE40"/>
          </p15:clr>
        </p15:guide>
        <p15:guide id="4" orient="horz" pos="6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
        <p:nvSpPr>
          <p:cNvPr id="3" name="Rectangle 2">
            <a:extLst>
              <a:ext uri="{FF2B5EF4-FFF2-40B4-BE49-F238E27FC236}">
                <a16:creationId xmlns:a16="http://schemas.microsoft.com/office/drawing/2014/main" id="{18D16A53-152C-4DCF-AFC9-96CCF08CB491}"/>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23C2B6C-FEF8-4F02-8249-AA59E9670B89}"/>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07944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Three Speakers">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79D262D-8E77-48FD-8F71-B03E0E401CE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8"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5" name="Picture 14">
            <a:extLst>
              <a:ext uri="{FF2B5EF4-FFF2-40B4-BE49-F238E27FC236}">
                <a16:creationId xmlns:a16="http://schemas.microsoft.com/office/drawing/2014/main" id="{D5B89917-3915-417D-9151-C55D555DBAF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7" name="TextBox 3">
            <a:extLst>
              <a:ext uri="{FF2B5EF4-FFF2-40B4-BE49-F238E27FC236}">
                <a16:creationId xmlns:a16="http://schemas.microsoft.com/office/drawing/2014/main" id="{023A1FD8-09EC-4B89-A24D-FBE9511D76D7}"/>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3" name="Text Placeholder 11">
            <a:extLst>
              <a:ext uri="{FF2B5EF4-FFF2-40B4-BE49-F238E27FC236}">
                <a16:creationId xmlns:a16="http://schemas.microsoft.com/office/drawing/2014/main" id="{C257899D-BBF0-4E49-AEFA-CCBB1787EF4C}"/>
              </a:ext>
            </a:extLst>
          </p:cNvPr>
          <p:cNvSpPr>
            <a:spLocks noGrp="1"/>
          </p:cNvSpPr>
          <p:nvPr>
            <p:ph type="body" sz="quarter" idx="10" hasCustomPrompt="1"/>
          </p:nvPr>
        </p:nvSpPr>
        <p:spPr>
          <a:xfrm>
            <a:off x="322917" y="4495800"/>
            <a:ext cx="2661369" cy="369332"/>
          </a:xfrm>
        </p:spPr>
        <p:txBody>
          <a:bodyPr/>
          <a:lstStyle>
            <a:lvl1pPr marL="0" indent="0">
              <a:buNone/>
              <a:defRPr sz="2000" b="1" cap="none" spc="0" baseline="0"/>
            </a:lvl1pPr>
          </a:lstStyle>
          <a:p>
            <a:pPr lvl="0"/>
            <a:r>
              <a:rPr lang="en-US" dirty="0"/>
              <a:t>Speaker name</a:t>
            </a:r>
          </a:p>
        </p:txBody>
      </p:sp>
      <p:sp>
        <p:nvSpPr>
          <p:cNvPr id="18" name="Text Placeholder 15">
            <a:extLst>
              <a:ext uri="{FF2B5EF4-FFF2-40B4-BE49-F238E27FC236}">
                <a16:creationId xmlns:a16="http://schemas.microsoft.com/office/drawing/2014/main" id="{6A50459A-E7D5-4201-B9E1-5E35B0E6F329}"/>
              </a:ext>
            </a:extLst>
          </p:cNvPr>
          <p:cNvSpPr>
            <a:spLocks noGrp="1"/>
          </p:cNvSpPr>
          <p:nvPr>
            <p:ph type="body" sz="quarter" idx="12" hasCustomPrompt="1"/>
          </p:nvPr>
        </p:nvSpPr>
        <p:spPr>
          <a:xfrm>
            <a:off x="322917"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0" name="Text Placeholder 3">
            <a:extLst>
              <a:ext uri="{FF2B5EF4-FFF2-40B4-BE49-F238E27FC236}">
                <a16:creationId xmlns:a16="http://schemas.microsoft.com/office/drawing/2014/main" id="{BFC9D757-AB08-4573-812B-48F15DCA8FE4}"/>
              </a:ext>
            </a:extLst>
          </p:cNvPr>
          <p:cNvSpPr>
            <a:spLocks noGrp="1"/>
          </p:cNvSpPr>
          <p:nvPr>
            <p:ph type="body" sz="quarter" idx="13" hasCustomPrompt="1"/>
          </p:nvPr>
        </p:nvSpPr>
        <p:spPr>
          <a:xfrm>
            <a:off x="3129724" y="4495800"/>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21" name="Text Placeholder 4">
            <a:extLst>
              <a:ext uri="{FF2B5EF4-FFF2-40B4-BE49-F238E27FC236}">
                <a16:creationId xmlns:a16="http://schemas.microsoft.com/office/drawing/2014/main" id="{376ED4C5-77AB-432A-85F0-AFD84590D5A5}"/>
              </a:ext>
            </a:extLst>
          </p:cNvPr>
          <p:cNvSpPr>
            <a:spLocks noGrp="1"/>
          </p:cNvSpPr>
          <p:nvPr>
            <p:ph type="body" sz="quarter" idx="15" hasCustomPrompt="1"/>
          </p:nvPr>
        </p:nvSpPr>
        <p:spPr>
          <a:xfrm>
            <a:off x="5936531" y="4495800"/>
            <a:ext cx="2661369" cy="369332"/>
          </a:xfrm>
        </p:spPr>
        <p:txBody>
          <a:bodyPr/>
          <a:lstStyle>
            <a:lvl1pPr marL="0" indent="0">
              <a:buNone/>
              <a:defRPr sz="2000" b="1"/>
            </a:lvl1pPr>
          </a:lstStyle>
          <a:p>
            <a:pPr lvl="0"/>
            <a:r>
              <a:rPr lang="en-US" dirty="0"/>
              <a:t>Speaker name</a:t>
            </a:r>
          </a:p>
        </p:txBody>
      </p:sp>
      <p:sp>
        <p:nvSpPr>
          <p:cNvPr id="22" name="Text Placeholder 15">
            <a:extLst>
              <a:ext uri="{FF2B5EF4-FFF2-40B4-BE49-F238E27FC236}">
                <a16:creationId xmlns:a16="http://schemas.microsoft.com/office/drawing/2014/main" id="{13C7052E-2C68-4AEE-8D02-D9D821BF7F0C}"/>
              </a:ext>
            </a:extLst>
          </p:cNvPr>
          <p:cNvSpPr>
            <a:spLocks noGrp="1"/>
          </p:cNvSpPr>
          <p:nvPr>
            <p:ph type="body" sz="quarter" idx="16" hasCustomPrompt="1"/>
          </p:nvPr>
        </p:nvSpPr>
        <p:spPr>
          <a:xfrm>
            <a:off x="3129724"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3" name="Text Placeholder 15">
            <a:extLst>
              <a:ext uri="{FF2B5EF4-FFF2-40B4-BE49-F238E27FC236}">
                <a16:creationId xmlns:a16="http://schemas.microsoft.com/office/drawing/2014/main" id="{F28C4087-E218-4DE5-9EE8-4AE28BDB6CB8}"/>
              </a:ext>
            </a:extLst>
          </p:cNvPr>
          <p:cNvSpPr>
            <a:spLocks noGrp="1"/>
          </p:cNvSpPr>
          <p:nvPr>
            <p:ph type="body" sz="quarter" idx="17" hasCustomPrompt="1"/>
          </p:nvPr>
        </p:nvSpPr>
        <p:spPr>
          <a:xfrm>
            <a:off x="5936531"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1642970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832" userDrawn="1">
          <p15:clr>
            <a:srgbClr val="FBAE40"/>
          </p15:clr>
        </p15:guide>
        <p15:guide id="3" pos="216" userDrawn="1">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AB3B6084-99E6-46FF-93AD-83DE6FF7C14B}"/>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D7DD4B-15E9-45E6-A0F3-31A3119FF703}"/>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7371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B04BE43C-6204-4EF9-AAAA-0F7F1E99632E}"/>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D645A37-C2E5-45AD-928A-75510A5A7203}"/>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2986757"/>
      </p:ext>
    </p:extLst>
  </p:cSld>
  <p:clrMapOvr>
    <a:masterClrMapping/>
  </p:clrMapOvr>
  <p:transition>
    <p:fade/>
  </p:transition>
  <p:extLst>
    <p:ext uri="{DCECCB84-F9BA-43D5-87BE-67443E8EF086}">
      <p15:sldGuideLst xmlns:p15="http://schemas.microsoft.com/office/powerpoint/2012/main">
        <p15:guide id="3" pos="3744">
          <p15:clr>
            <a:srgbClr val="FBAE40"/>
          </p15:clr>
        </p15:guide>
        <p15:guide id="4" pos="39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8BD948C-0269-48E0-BF91-1A5CBF28A84C}"/>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0355942-CD87-4612-8189-72A5C7E59EAF}"/>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48045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2A351211-2602-447A-AB56-C8F728CAF93E}"/>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8D472D7-AECB-4FF4-9670-AE934A71B76E}"/>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2703338"/>
      </p:ext>
    </p:extLst>
  </p:cSld>
  <p:clrMapOvr>
    <a:masterClrMapping/>
  </p:clrMapOvr>
  <p:transition>
    <p:fade/>
  </p:transition>
  <p:extLst>
    <p:ext uri="{DCECCB84-F9BA-43D5-87BE-67443E8EF086}">
      <p15:sldGuideLst xmlns:p15="http://schemas.microsoft.com/office/powerpoint/2012/main">
        <p15:guide id="5" pos="216">
          <p15:clr>
            <a:srgbClr val="FBAE40"/>
          </p15:clr>
        </p15:guide>
        <p15:guide id="6" orient="horz" pos="624">
          <p15:clr>
            <a:srgbClr val="FBAE40"/>
          </p15:clr>
        </p15:guide>
        <p15:guide id="7" orient="horz" pos="1272">
          <p15:clr>
            <a:srgbClr val="9FCC3B"/>
          </p15:clr>
        </p15:guide>
        <p15:guide id="8"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2467EBB-E8F1-48D5-BE0A-898A6CDF3FA9}"/>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DDD20C5-9903-49A5-BF12-50CC817FD957}"/>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0656572"/>
      </p:ext>
    </p:extLst>
  </p:cSld>
  <p:clrMapOvr>
    <a:masterClrMapping/>
  </p:clrMapOvr>
  <p:transition>
    <p:fade/>
  </p:transition>
  <p:extLst>
    <p:ext uri="{DCECCB84-F9BA-43D5-87BE-67443E8EF086}">
      <p15:sldGuideLst xmlns:p15="http://schemas.microsoft.com/office/powerpoint/2012/main">
        <p15:guide id="5" pos="216">
          <p15:clr>
            <a:srgbClr val="FBAE40"/>
          </p15:clr>
        </p15:guide>
        <p15:guide id="6" orient="horz" pos="624">
          <p15:clr>
            <a:srgbClr val="FBAE40"/>
          </p15:clr>
        </p15:guide>
        <p15:guide id="7" orient="horz" pos="1272">
          <p15:clr>
            <a:srgbClr val="9FCC3B"/>
          </p15:clr>
        </p15:guide>
        <p15:guide id="8" orient="horz" pos="10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5BCED56E-AADA-4721-B28B-5B7CC6C9616F}"/>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BBCDEA6-4B7B-461B-9239-B6D10BFC420A}"/>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9682017"/>
      </p:ext>
    </p:extLst>
  </p:cSld>
  <p:clrMapOvr>
    <a:masterClrMapping/>
  </p:clrMapOvr>
  <p:transition>
    <p:fade/>
  </p:transition>
  <p:extLst>
    <p:ext uri="{DCECCB84-F9BA-43D5-87BE-67443E8EF086}">
      <p15:sldGuideLst xmlns:p15="http://schemas.microsoft.com/office/powerpoint/2012/main">
        <p15:guide id="3" pos="3768">
          <p15:clr>
            <a:srgbClr val="FBAE40"/>
          </p15:clr>
        </p15:guide>
        <p15:guide id="4" pos="391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331CFB1-8B68-47CF-8352-EA53FE39AE7A}"/>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6CDE845-2852-457A-AFF3-3BD1F8643206}"/>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7963158"/>
      </p:ext>
    </p:extLst>
  </p:cSld>
  <p:clrMapOvr>
    <a:masterClrMapping/>
  </p:clrMapOvr>
  <p:transition>
    <p:fade/>
  </p:transition>
  <p:extLst>
    <p:ext uri="{DCECCB84-F9BA-43D5-87BE-67443E8EF086}">
      <p15:sldGuideLst xmlns:p15="http://schemas.microsoft.com/office/powerpoint/2012/main">
        <p15:guide id="7" pos="216">
          <p15:clr>
            <a:srgbClr val="FBAE40"/>
          </p15:clr>
        </p15:guide>
        <p15:guide id="8" orient="horz" pos="624">
          <p15:clr>
            <a:srgbClr val="FBAE40"/>
          </p15:clr>
        </p15:guide>
        <p15:guide id="9" orient="horz" pos="1272">
          <p15:clr>
            <a:srgbClr val="9FCC3B"/>
          </p15:clr>
        </p15:guide>
        <p15:guide id="10" orient="horz" pos="1080">
          <p15:clr>
            <a:srgbClr val="FBAE40"/>
          </p15:clr>
        </p15:guide>
        <p15:guide id="11" pos="3768">
          <p15:clr>
            <a:srgbClr val="FBAE40"/>
          </p15:clr>
        </p15:guide>
        <p15:guide id="12" pos="391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151ECF29-EC8B-471A-8572-CBFA5F04D4E0}"/>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4D85DB4-D8C9-46FE-9261-2A51752211FE}"/>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8365843"/>
      </p:ext>
    </p:extLst>
  </p:cSld>
  <p:clrMapOvr>
    <a:masterClrMapping/>
  </p:clrMapOvr>
  <p:transition>
    <p:fade/>
  </p:transition>
  <p:extLst>
    <p:ext uri="{DCECCB84-F9BA-43D5-87BE-67443E8EF086}">
      <p15:sldGuideLst xmlns:p15="http://schemas.microsoft.com/office/powerpoint/2012/main">
        <p15:guide id="3" pos="3768">
          <p15:clr>
            <a:srgbClr val="FBAE40"/>
          </p15:clr>
        </p15:guide>
        <p15:guide id="4" pos="391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EDB83B5E-91D1-4280-8C38-A9AD94FD27BB}"/>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6E5F43B-499B-4B66-A9B8-C906137679E1}"/>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531888"/>
      </p:ext>
    </p:extLst>
  </p:cSld>
  <p:clrMapOvr>
    <a:masterClrMapping/>
  </p:clrMapOvr>
  <p:transition>
    <p:fade/>
  </p:transition>
  <p:extLst>
    <p:ext uri="{DCECCB84-F9BA-43D5-87BE-67443E8EF086}">
      <p15:sldGuideLst xmlns:p15="http://schemas.microsoft.com/office/powerpoint/2012/main">
        <p15:guide id="7" pos="216">
          <p15:clr>
            <a:srgbClr val="FBAE40"/>
          </p15:clr>
        </p15:guide>
        <p15:guide id="8" orient="horz" pos="624">
          <p15:clr>
            <a:srgbClr val="FBAE40"/>
          </p15:clr>
        </p15:guide>
        <p15:guide id="9" orient="horz" pos="1272">
          <p15:clr>
            <a:srgbClr val="9FCC3B"/>
          </p15:clr>
        </p15:guide>
        <p15:guide id="10" orient="horz" pos="1080">
          <p15:clr>
            <a:srgbClr val="FBAE40"/>
          </p15:clr>
        </p15:guide>
        <p15:guide id="11" pos="3768">
          <p15:clr>
            <a:srgbClr val="FBAE40"/>
          </p15:clr>
        </p15:guide>
        <p15:guide id="12" pos="391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2AC06CC-729F-4A98-A452-95753BBCCB86}"/>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7491F3E-77A3-4FC3-9F58-5446C1BECBE1}"/>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57664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E4DAB107-A9D6-411D-9EAE-666C5BBB98C4}"/>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26F1F5-B07E-447D-B6DC-F73F454C0A72}"/>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2792981"/>
      </p:ext>
    </p:extLst>
  </p:cSld>
  <p:clrMapOvr>
    <a:masterClrMapping/>
  </p:clrMapOvr>
  <p:transition>
    <p:fade/>
  </p:transition>
  <p:extLst>
    <p:ext uri="{DCECCB84-F9BA-43D5-87BE-67443E8EF086}">
      <p15:sldGuideLst xmlns:p15="http://schemas.microsoft.com/office/powerpoint/2012/main">
        <p15:guide id="3" pos="3768">
          <p15:clr>
            <a:srgbClr val="FBAE40"/>
          </p15:clr>
        </p15:guide>
        <p15:guide id="4" pos="391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5" name="Picture 4">
            <a:extLst>
              <a:ext uri="{FF2B5EF4-FFF2-40B4-BE49-F238E27FC236}">
                <a16:creationId xmlns:a16="http://schemas.microsoft.com/office/drawing/2014/main" id="{92A2E233-FBD7-4C9D-B415-F53C98B586B4}"/>
              </a:ext>
            </a:extLst>
          </p:cNvPr>
          <p:cNvPicPr>
            <a:picLocks noChangeAspect="1"/>
          </p:cNvPicPr>
          <p:nvPr/>
        </p:nvPicPr>
        <p:blipFill>
          <a:blip r:embed="rId3"/>
          <a:stretch>
            <a:fillRect/>
          </a:stretch>
        </p:blipFill>
        <p:spPr>
          <a:xfrm>
            <a:off x="304800" y="843936"/>
            <a:ext cx="865707" cy="865707"/>
          </a:xfrm>
          <a:prstGeom prst="rect">
            <a:avLst/>
          </a:prstGeom>
        </p:spPr>
      </p:pic>
      <p:pic>
        <p:nvPicPr>
          <p:cNvPr id="6" name="Picture 5">
            <a:extLst>
              <a:ext uri="{FF2B5EF4-FFF2-40B4-BE49-F238E27FC236}">
                <a16:creationId xmlns:a16="http://schemas.microsoft.com/office/drawing/2014/main" id="{22F77E3E-59C9-449D-84EC-7AEBCDAEB243}"/>
              </a:ext>
            </a:extLst>
          </p:cNvPr>
          <p:cNvPicPr>
            <a:picLocks noChangeAspect="1"/>
          </p:cNvPicPr>
          <p:nvPr userDrawn="1"/>
        </p:nvPicPr>
        <p:blipFill>
          <a:blip r:embed="rId3"/>
          <a:stretch>
            <a:fillRect/>
          </a:stretch>
        </p:blipFill>
        <p:spPr>
          <a:xfrm>
            <a:off x="304800" y="843936"/>
            <a:ext cx="865707" cy="865707"/>
          </a:xfrm>
          <a:prstGeom prst="rect">
            <a:avLst/>
          </a:prstGeom>
        </p:spPr>
      </p:pic>
    </p:spTree>
    <p:extLst>
      <p:ext uri="{BB962C8B-B14F-4D97-AF65-F5344CB8AC3E}">
        <p14:creationId xmlns:p14="http://schemas.microsoft.com/office/powerpoint/2010/main" val="3379249878"/>
      </p:ext>
    </p:extLst>
  </p:cSld>
  <p:clrMapOvr>
    <a:masterClrMapping/>
  </p:clrMapOvr>
  <p:transition>
    <p:fade/>
  </p:transition>
  <p:extLst>
    <p:ext uri="{DCECCB84-F9BA-43D5-87BE-67443E8EF086}">
      <p15:sldGuideLst xmlns:p15="http://schemas.microsoft.com/office/powerpoint/2012/main">
        <p15:guide id="4" pos="720">
          <p15:clr>
            <a:srgbClr val="FBAE40"/>
          </p15:clr>
        </p15:guide>
        <p15:guide id="5" pos="5880">
          <p15:clr>
            <a:srgbClr val="FBAE40"/>
          </p15:clr>
        </p15:guide>
        <p15:guide id="6" orient="horz" pos="290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33453137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
        <p:nvSpPr>
          <p:cNvPr id="5" name="Rectangle 4">
            <a:extLst>
              <a:ext uri="{FF2B5EF4-FFF2-40B4-BE49-F238E27FC236}">
                <a16:creationId xmlns:a16="http://schemas.microsoft.com/office/drawing/2014/main" id="{0959D4D4-4A57-439F-AB9E-EF59B45B3C35}"/>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C047462-1231-445A-AA93-50CAC05059CD}"/>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8" name="Rectangle 7">
            <a:extLst>
              <a:ext uri="{FF2B5EF4-FFF2-40B4-BE49-F238E27FC236}">
                <a16:creationId xmlns:a16="http://schemas.microsoft.com/office/drawing/2014/main" id="{2D51B71B-13FF-44D8-AA05-A53C8356E94C}"/>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81183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8810728-B224-4508-AF7A-582B502775E4}"/>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8FFFF44-4C24-45D7-A473-220E2EAE055E}"/>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3995331"/>
      </p:ext>
    </p:extLst>
  </p:cSld>
  <p:clrMapOvr>
    <a:masterClrMapping/>
  </p:clrMapOvr>
  <p:transition>
    <p:fade/>
  </p:transition>
  <p:extLst>
    <p:ext uri="{DCECCB84-F9BA-43D5-87BE-67443E8EF086}">
      <p15:sldGuideLst xmlns:p15="http://schemas.microsoft.com/office/powerpoint/2012/main">
        <p15:guide id="3" pos="3768">
          <p15:clr>
            <a:srgbClr val="FBAE40"/>
          </p15:clr>
        </p15:guide>
        <p15:guide id="4" pos="391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Rectangle 4">
            <a:extLst>
              <a:ext uri="{FF2B5EF4-FFF2-40B4-BE49-F238E27FC236}">
                <a16:creationId xmlns:a16="http://schemas.microsoft.com/office/drawing/2014/main" id="{71B2424A-CFF6-43C4-97D0-B0F247D23F77}"/>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BF839C6-2A13-467C-8C29-41B6D2B18516}"/>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5724908"/>
      </p:ext>
    </p:extLst>
  </p:cSld>
  <p:clrMapOvr>
    <a:masterClrMapping/>
  </p:clrMapOvr>
  <p:transition>
    <p:fade/>
  </p:transition>
  <p:extLst>
    <p:ext uri="{DCECCB84-F9BA-43D5-87BE-67443E8EF086}">
      <p15:sldGuideLst xmlns:p15="http://schemas.microsoft.com/office/powerpoint/2012/main">
        <p15:guide id="4" pos="2808">
          <p15:clr>
            <a:srgbClr val="FBAE40"/>
          </p15:clr>
        </p15:guide>
        <p15:guide id="5" orient="horz" pos="1368">
          <p15:clr>
            <a:srgbClr val="FBAE40"/>
          </p15:clr>
        </p15:guide>
        <p15:guide id="6" pos="316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Rectangle 4">
            <a:extLst>
              <a:ext uri="{FF2B5EF4-FFF2-40B4-BE49-F238E27FC236}">
                <a16:creationId xmlns:a16="http://schemas.microsoft.com/office/drawing/2014/main" id="{8ADCFCBE-C7B0-4C51-AC01-72DDEF0A6AF3}"/>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FFBCF5B-2C95-4B1A-A767-C09F4AAC260A}"/>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8405182"/>
      </p:ext>
    </p:extLst>
  </p:cSld>
  <p:clrMapOvr>
    <a:masterClrMapping/>
  </p:clrMapOvr>
  <p:transition>
    <p:fade/>
  </p:transition>
  <p:extLst>
    <p:ext uri="{DCECCB84-F9BA-43D5-87BE-67443E8EF086}">
      <p15:sldGuideLst xmlns:p15="http://schemas.microsoft.com/office/powerpoint/2012/main">
        <p15:guide id="4" pos="2808">
          <p15:clr>
            <a:srgbClr val="FBAE40"/>
          </p15:clr>
        </p15:guide>
        <p15:guide id="5" orient="horz" pos="1368">
          <p15:clr>
            <a:srgbClr val="FBAE40"/>
          </p15:clr>
        </p15:guide>
        <p15:guide id="6" pos="316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B7E1DC-9A6B-4898-A3B4-9DEAFEF21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pic>
        <p:nvPicPr>
          <p:cNvPr id="8" name="Picture 7">
            <a:extLst>
              <a:ext uri="{FF2B5EF4-FFF2-40B4-BE49-F238E27FC236}">
                <a16:creationId xmlns:a16="http://schemas.microsoft.com/office/drawing/2014/main" id="{8B21B02A-09DA-4678-9E65-F32C11DF4430}"/>
              </a:ext>
            </a:extLst>
          </p:cNvPr>
          <p:cNvPicPr>
            <a:picLocks noChangeAspect="1"/>
          </p:cNvPicPr>
          <p:nvPr/>
        </p:nvPicPr>
        <p:blipFill>
          <a:blip r:embed="rId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08A370D-82D9-46EE-9BFE-A0195797ED61}"/>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grpSp>
        <p:nvGrpSpPr>
          <p:cNvPr id="44" name="Group 43">
            <a:extLst>
              <a:ext uri="{FF2B5EF4-FFF2-40B4-BE49-F238E27FC236}">
                <a16:creationId xmlns:a16="http://schemas.microsoft.com/office/drawing/2014/main" id="{988D1684-E69B-4BF1-956C-4600D33ED7E6}"/>
              </a:ext>
            </a:extLst>
          </p:cNvPr>
          <p:cNvGrpSpPr/>
          <p:nvPr/>
        </p:nvGrpSpPr>
        <p:grpSpPr>
          <a:xfrm>
            <a:off x="7232650" y="1769509"/>
            <a:ext cx="4961114" cy="1039336"/>
            <a:chOff x="7232650" y="1769509"/>
            <a:chExt cx="4961114" cy="1039336"/>
          </a:xfrm>
        </p:grpSpPr>
        <p:sp>
          <p:nvSpPr>
            <p:cNvPr id="45" name="Oval 44">
              <a:extLst>
                <a:ext uri="{FF2B5EF4-FFF2-40B4-BE49-F238E27FC236}">
                  <a16:creationId xmlns:a16="http://schemas.microsoft.com/office/drawing/2014/main" id="{D8C82193-EFD3-4D2B-8782-3EDF896DF0BA}"/>
                </a:ext>
              </a:extLst>
            </p:cNvPr>
            <p:cNvSpPr/>
            <p:nvPr/>
          </p:nvSpPr>
          <p:spPr bwMode="auto">
            <a:xfrm>
              <a:off x="7232650" y="1872748"/>
              <a:ext cx="832859" cy="832859"/>
            </a:xfrm>
            <a:prstGeom prst="ellipse">
              <a:avLst/>
            </a:prstGeom>
            <a:solidFill>
              <a:srgbClr val="5600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46" name="Rectangle 45">
              <a:extLst>
                <a:ext uri="{FF2B5EF4-FFF2-40B4-BE49-F238E27FC236}">
                  <a16:creationId xmlns:a16="http://schemas.microsoft.com/office/drawing/2014/main" id="{8ABEEF64-4B8B-48D3-8E0D-D506F4A5202A}"/>
                </a:ext>
              </a:extLst>
            </p:cNvPr>
            <p:cNvSpPr/>
            <p:nvPr/>
          </p:nvSpPr>
          <p:spPr>
            <a:xfrm>
              <a:off x="7637646" y="1872748"/>
              <a:ext cx="4556118" cy="832859"/>
            </a:xfrm>
            <a:prstGeom prst="rect">
              <a:avLst/>
            </a:prstGeom>
            <a:gradFill flip="none" rotWithShape="1">
              <a:gsLst>
                <a:gs pos="57000">
                  <a:srgbClr val="D42994"/>
                </a:gs>
                <a:gs pos="100000">
                  <a:schemeClr val="accent1"/>
                </a:gs>
                <a:gs pos="17000">
                  <a:srgbClr val="5600C2"/>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47" name="TextBox 46">
              <a:extLst>
                <a:ext uri="{FF2B5EF4-FFF2-40B4-BE49-F238E27FC236}">
                  <a16:creationId xmlns:a16="http://schemas.microsoft.com/office/drawing/2014/main" id="{F6735EC7-4D84-436F-BE95-44BBDD0DE566}"/>
                </a:ext>
              </a:extLst>
            </p:cNvPr>
            <p:cNvSpPr txBox="1"/>
            <p:nvPr/>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48" name="Graphic 47">
              <a:extLst>
                <a:ext uri="{FF2B5EF4-FFF2-40B4-BE49-F238E27FC236}">
                  <a16:creationId xmlns:a16="http://schemas.microsoft.com/office/drawing/2014/main" id="{AB4E0B87-EA7D-427C-8B28-C2C130B341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pic>
        <p:nvPicPr>
          <p:cNvPr id="19" name="Picture 18">
            <a:extLst>
              <a:ext uri="{FF2B5EF4-FFF2-40B4-BE49-F238E27FC236}">
                <a16:creationId xmlns:a16="http://schemas.microsoft.com/office/drawing/2014/main" id="{A9E60BB9-8474-4E96-A60F-686BA3E89F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TextBox 19">
            <a:extLst>
              <a:ext uri="{FF2B5EF4-FFF2-40B4-BE49-F238E27FC236}">
                <a16:creationId xmlns:a16="http://schemas.microsoft.com/office/drawing/2014/main" id="{01062FF8-A31F-4435-8161-8EAE108ECB86}"/>
              </a:ext>
            </a:extLst>
          </p:cNvPr>
          <p:cNvSpPr txBox="1"/>
          <p:nvPr userDrawn="1"/>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pic>
        <p:nvPicPr>
          <p:cNvPr id="21" name="Picture 20">
            <a:extLst>
              <a:ext uri="{FF2B5EF4-FFF2-40B4-BE49-F238E27FC236}">
                <a16:creationId xmlns:a16="http://schemas.microsoft.com/office/drawing/2014/main" id="{D431F0EB-80BC-4764-8E67-ED7BD6FC6894}"/>
              </a:ext>
            </a:extLst>
          </p:cNvPr>
          <p:cNvPicPr>
            <a:picLocks noChangeAspect="1"/>
          </p:cNvPicPr>
          <p:nvPr userDrawn="1"/>
        </p:nvPicPr>
        <p:blipFill>
          <a:blip r:embed="rId3"/>
          <a:srcRect/>
          <a:stretch/>
        </p:blipFill>
        <p:spPr>
          <a:xfrm>
            <a:off x="292501" y="6428661"/>
            <a:ext cx="388818" cy="219592"/>
          </a:xfrm>
          <a:prstGeom prst="rect">
            <a:avLst/>
          </a:prstGeom>
        </p:spPr>
      </p:pic>
      <p:sp>
        <p:nvSpPr>
          <p:cNvPr id="22" name="TextBox 3">
            <a:extLst>
              <a:ext uri="{FF2B5EF4-FFF2-40B4-BE49-F238E27FC236}">
                <a16:creationId xmlns:a16="http://schemas.microsoft.com/office/drawing/2014/main" id="{C5696262-AE4F-47E3-BFD7-5C4965949396}"/>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grpSp>
        <p:nvGrpSpPr>
          <p:cNvPr id="23" name="Group 22">
            <a:extLst>
              <a:ext uri="{FF2B5EF4-FFF2-40B4-BE49-F238E27FC236}">
                <a16:creationId xmlns:a16="http://schemas.microsoft.com/office/drawing/2014/main" id="{81AA8351-3EEB-4C60-BC47-B3C262523218}"/>
              </a:ext>
            </a:extLst>
          </p:cNvPr>
          <p:cNvGrpSpPr/>
          <p:nvPr userDrawn="1"/>
        </p:nvGrpSpPr>
        <p:grpSpPr>
          <a:xfrm>
            <a:off x="7232650" y="1769509"/>
            <a:ext cx="4961114" cy="1039336"/>
            <a:chOff x="7232650" y="1769509"/>
            <a:chExt cx="4961114" cy="1039336"/>
          </a:xfrm>
        </p:grpSpPr>
        <p:sp>
          <p:nvSpPr>
            <p:cNvPr id="24" name="Oval 23">
              <a:extLst>
                <a:ext uri="{FF2B5EF4-FFF2-40B4-BE49-F238E27FC236}">
                  <a16:creationId xmlns:a16="http://schemas.microsoft.com/office/drawing/2014/main" id="{6D33152C-786D-46D8-AB0E-1112264E3C19}"/>
                </a:ext>
              </a:extLst>
            </p:cNvPr>
            <p:cNvSpPr/>
            <p:nvPr userDrawn="1"/>
          </p:nvSpPr>
          <p:spPr bwMode="auto">
            <a:xfrm>
              <a:off x="7232650" y="1872748"/>
              <a:ext cx="832859" cy="832859"/>
            </a:xfrm>
            <a:prstGeom prst="ellipse">
              <a:avLst/>
            </a:prstGeom>
            <a:solidFill>
              <a:srgbClr val="5600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25" name="Rectangle 24">
              <a:extLst>
                <a:ext uri="{FF2B5EF4-FFF2-40B4-BE49-F238E27FC236}">
                  <a16:creationId xmlns:a16="http://schemas.microsoft.com/office/drawing/2014/main" id="{4E5252D0-E22A-4B71-AE74-00D7D3B240B4}"/>
                </a:ext>
              </a:extLst>
            </p:cNvPr>
            <p:cNvSpPr/>
            <p:nvPr userDrawn="1"/>
          </p:nvSpPr>
          <p:spPr>
            <a:xfrm>
              <a:off x="7637646" y="1872748"/>
              <a:ext cx="4556118" cy="832859"/>
            </a:xfrm>
            <a:prstGeom prst="rect">
              <a:avLst/>
            </a:prstGeom>
            <a:gradFill flip="none" rotWithShape="1">
              <a:gsLst>
                <a:gs pos="57000">
                  <a:srgbClr val="D42994"/>
                </a:gs>
                <a:gs pos="100000">
                  <a:schemeClr val="accent1"/>
                </a:gs>
                <a:gs pos="17000">
                  <a:srgbClr val="5600C2"/>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26" name="TextBox 25">
              <a:extLst>
                <a:ext uri="{FF2B5EF4-FFF2-40B4-BE49-F238E27FC236}">
                  <a16:creationId xmlns:a16="http://schemas.microsoft.com/office/drawing/2014/main" id="{B85C0662-C0AE-453F-B95E-C85C036C040A}"/>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7" name="Graphic 26">
              <a:extLst>
                <a:ext uri="{FF2B5EF4-FFF2-40B4-BE49-F238E27FC236}">
                  <a16:creationId xmlns:a16="http://schemas.microsoft.com/office/drawing/2014/main" id="{E5D531E0-3439-4344-A3BA-CF347BDA6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spTree>
    <p:extLst>
      <p:ext uri="{BB962C8B-B14F-4D97-AF65-F5344CB8AC3E}">
        <p14:creationId xmlns:p14="http://schemas.microsoft.com/office/powerpoint/2010/main" val="925640978"/>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CE2C6A7C-3E98-44A5-B7D4-BEEAEC8488E5}"/>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0A79294-C745-4171-8EA9-07A8D4EA2B50}"/>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97058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B5BE137-DDA4-46CD-BC86-4DC576A42003}"/>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D40357F-E689-4801-BE37-0F9CE4412227}"/>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74257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4" name="TextBox 3">
            <a:extLst>
              <a:ext uri="{FF2B5EF4-FFF2-40B4-BE49-F238E27FC236}">
                <a16:creationId xmlns:a16="http://schemas.microsoft.com/office/drawing/2014/main" id="{6D0FE312-C9C4-4D68-84C2-8474F9AC7B80}"/>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5" name="Graphic 4" descr="Stop sign">
            <a:extLst>
              <a:ext uri="{FF2B5EF4-FFF2-40B4-BE49-F238E27FC236}">
                <a16:creationId xmlns:a16="http://schemas.microsoft.com/office/drawing/2014/main" id="{1A449BC8-253C-4399-90A0-AFA3B2F7261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3046591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27965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397780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Tree>
    <p:extLst>
      <p:ext uri="{BB962C8B-B14F-4D97-AF65-F5344CB8AC3E}">
        <p14:creationId xmlns:p14="http://schemas.microsoft.com/office/powerpoint/2010/main" val="2230036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image" Target="../media/image1.png"/><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image" Target="../media/image11.jp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4/21/24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pic>
        <p:nvPicPr>
          <p:cNvPr id="8" name="Picture 7">
            <a:extLst>
              <a:ext uri="{FF2B5EF4-FFF2-40B4-BE49-F238E27FC236}">
                <a16:creationId xmlns:a16="http://schemas.microsoft.com/office/drawing/2014/main" id="{FF33A955-3B5A-4D3B-8E9F-1BB9D1E1D77C}"/>
              </a:ext>
            </a:extLst>
          </p:cNvPr>
          <p:cNvPicPr>
            <a:picLocks noChangeAspect="1"/>
          </p:cNvPicPr>
          <p:nvPr userDrawn="1"/>
        </p:nvPicPr>
        <p:blipFill>
          <a:blip r:embed="rId32"/>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4/21/24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pic>
        <p:nvPicPr>
          <p:cNvPr id="8" name="Picture 7">
            <a:extLst>
              <a:ext uri="{FF2B5EF4-FFF2-40B4-BE49-F238E27FC236}">
                <a16:creationId xmlns:a16="http://schemas.microsoft.com/office/drawing/2014/main" id="{FF33A955-3B5A-4D3B-8E9F-1BB9D1E1D77C}"/>
              </a:ext>
            </a:extLst>
          </p:cNvPr>
          <p:cNvPicPr>
            <a:picLocks noChangeAspect="1"/>
          </p:cNvPicPr>
          <p:nvPr/>
        </p:nvPicPr>
        <p:blipFill>
          <a:blip r:embed="rId34"/>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pic>
        <p:nvPicPr>
          <p:cNvPr id="10" name="Picture 9">
            <a:extLst>
              <a:ext uri="{FF2B5EF4-FFF2-40B4-BE49-F238E27FC236}">
                <a16:creationId xmlns:a16="http://schemas.microsoft.com/office/drawing/2014/main" id="{9A1AF5D5-3183-42B0-B65F-BF36AF4F5964}"/>
              </a:ext>
            </a:extLst>
          </p:cNvPr>
          <p:cNvPicPr>
            <a:picLocks noChangeAspect="1"/>
          </p:cNvPicPr>
          <p:nvPr userDrawn="1"/>
        </p:nvPicPr>
        <p:blipFill>
          <a:blip r:embed="rId34"/>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E8E9139E-88E1-4EDF-B0BE-D0BDC7DAD79F}"/>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546318431"/>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orient="horz" pos="192">
          <p15:clr>
            <a:srgbClr val="F26B43"/>
          </p15:clr>
        </p15:guide>
        <p15:guide id="9" orient="horz" pos="3912">
          <p15:clr>
            <a:srgbClr val="F26B43"/>
          </p15:clr>
        </p15:guide>
        <p15:guide id="10" pos="192">
          <p15:clr>
            <a:srgbClr val="F26B43"/>
          </p15:clr>
        </p15:guide>
        <p15:guide id="11" pos="7488">
          <p15:clr>
            <a:srgbClr val="F26B43"/>
          </p15:clr>
        </p15:guide>
        <p15:guide id="12"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66.svg"/><Relationship Id="rId11" Type="http://schemas.openxmlformats.org/officeDocument/2006/relationships/comments" Target="../comments/comment2.xml"/><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microsoft.com/office/2007/relationships/hdphoto" Target="../media/hdphoto4.wdp"/><Relationship Id="rId18" Type="http://schemas.openxmlformats.org/officeDocument/2006/relationships/image" Target="../media/image27.png"/><Relationship Id="rId26" Type="http://schemas.openxmlformats.org/officeDocument/2006/relationships/image" Target="../media/image99.svg"/><Relationship Id="rId3" Type="http://schemas.openxmlformats.org/officeDocument/2006/relationships/image" Target="../media/image25.png"/><Relationship Id="rId21" Type="http://schemas.openxmlformats.org/officeDocument/2006/relationships/image" Target="../media/image34.png"/><Relationship Id="rId7" Type="http://schemas.microsoft.com/office/2007/relationships/hdphoto" Target="../media/hdphoto3.wdp"/><Relationship Id="rId12" Type="http://schemas.openxmlformats.org/officeDocument/2006/relationships/image" Target="../media/image88.png"/><Relationship Id="rId17" Type="http://schemas.openxmlformats.org/officeDocument/2006/relationships/image" Target="../media/image92.png"/><Relationship Id="rId25" Type="http://schemas.openxmlformats.org/officeDocument/2006/relationships/image" Target="../media/image98.png"/><Relationship Id="rId2" Type="http://schemas.openxmlformats.org/officeDocument/2006/relationships/notesSlide" Target="../notesSlides/notesSlide13.xml"/><Relationship Id="rId16" Type="http://schemas.openxmlformats.org/officeDocument/2006/relationships/image" Target="../media/image91.png"/><Relationship Id="rId20" Type="http://schemas.openxmlformats.org/officeDocument/2006/relationships/image" Target="../media/image94.svg"/><Relationship Id="rId29" Type="http://schemas.openxmlformats.org/officeDocument/2006/relationships/image" Target="../media/image102.png"/><Relationship Id="rId1" Type="http://schemas.openxmlformats.org/officeDocument/2006/relationships/slideLayout" Target="../slideLayouts/slideLayout36.xml"/><Relationship Id="rId6" Type="http://schemas.openxmlformats.org/officeDocument/2006/relationships/image" Target="../media/image83.png"/><Relationship Id="rId11" Type="http://schemas.openxmlformats.org/officeDocument/2006/relationships/image" Target="../media/image87.svg"/><Relationship Id="rId24" Type="http://schemas.openxmlformats.org/officeDocument/2006/relationships/image" Target="../media/image97.svg"/><Relationship Id="rId5" Type="http://schemas.openxmlformats.org/officeDocument/2006/relationships/image" Target="../media/image82.svg"/><Relationship Id="rId15" Type="http://schemas.openxmlformats.org/officeDocument/2006/relationships/image" Target="../media/image90.svg"/><Relationship Id="rId23" Type="http://schemas.openxmlformats.org/officeDocument/2006/relationships/image" Target="../media/image96.png"/><Relationship Id="rId28" Type="http://schemas.openxmlformats.org/officeDocument/2006/relationships/image" Target="../media/image101.svg"/><Relationship Id="rId10" Type="http://schemas.openxmlformats.org/officeDocument/2006/relationships/image" Target="../media/image86.png"/><Relationship Id="rId19" Type="http://schemas.openxmlformats.org/officeDocument/2006/relationships/image" Target="../media/image93.png"/><Relationship Id="rId31" Type="http://schemas.openxmlformats.org/officeDocument/2006/relationships/comments" Target="../comments/comment3.xml"/><Relationship Id="rId4" Type="http://schemas.openxmlformats.org/officeDocument/2006/relationships/image" Target="../media/image81.png"/><Relationship Id="rId9" Type="http://schemas.openxmlformats.org/officeDocument/2006/relationships/image" Target="../media/image85.svg"/><Relationship Id="rId14" Type="http://schemas.openxmlformats.org/officeDocument/2006/relationships/image" Target="../media/image89.png"/><Relationship Id="rId22" Type="http://schemas.openxmlformats.org/officeDocument/2006/relationships/image" Target="../media/image95.png"/><Relationship Id="rId27" Type="http://schemas.openxmlformats.org/officeDocument/2006/relationships/image" Target="../media/image100.png"/><Relationship Id="rId30"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61.xml"/><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61.xml"/><Relationship Id="rId5" Type="http://schemas.openxmlformats.org/officeDocument/2006/relationships/image" Target="../media/image112.png"/><Relationship Id="rId4" Type="http://schemas.openxmlformats.org/officeDocument/2006/relationships/image" Target="../media/image1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6.xml"/><Relationship Id="rId6" Type="http://schemas.openxmlformats.org/officeDocument/2006/relationships/image" Target="../media/image23.jpeg"/><Relationship Id="rId5" Type="http://schemas.openxmlformats.org/officeDocument/2006/relationships/image" Target="../media/image121.png"/><Relationship Id="rId4" Type="http://schemas.openxmlformats.org/officeDocument/2006/relationships/image" Target="../media/image120.jpe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notesSlide" Target="../notesSlides/notesSlide1.xml"/><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slideLayout" Target="../slideLayouts/slideLayout39.xml"/><Relationship Id="rId16" Type="http://schemas.openxmlformats.org/officeDocument/2006/relationships/image" Target="../media/image37.png"/><Relationship Id="rId20" Type="http://schemas.openxmlformats.org/officeDocument/2006/relationships/image" Target="../media/image41.svg"/><Relationship Id="rId1" Type="http://schemas.openxmlformats.org/officeDocument/2006/relationships/tags" Target="../tags/tag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comments" Target="../comments/comment1.xml"/><Relationship Id="rId4" Type="http://schemas.openxmlformats.org/officeDocument/2006/relationships/image" Target="../media/image4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D11E6-9E5B-4A14-A313-E491EB34E373}"/>
              </a:ext>
            </a:extLst>
          </p:cNvPr>
          <p:cNvSpPr>
            <a:spLocks noGrp="1"/>
          </p:cNvSpPr>
          <p:nvPr>
            <p:ph type="title"/>
          </p:nvPr>
        </p:nvSpPr>
        <p:spPr>
          <a:xfrm>
            <a:off x="313489" y="1990726"/>
            <a:ext cx="9735484" cy="1865508"/>
          </a:xfrm>
        </p:spPr>
        <p:txBody>
          <a:bodyPr/>
          <a:lstStyle/>
          <a:p>
            <a:r>
              <a:rPr lang="en-US" dirty="0"/>
              <a:t>Autonomy vs. Standardization</a:t>
            </a:r>
            <a:br>
              <a:rPr lang="en-US" dirty="0"/>
            </a:br>
            <a:r>
              <a:rPr lang="en-US" dirty="0"/>
              <a:t>Platform Engineering, CNOE</a:t>
            </a:r>
          </a:p>
        </p:txBody>
      </p:sp>
      <p:sp>
        <p:nvSpPr>
          <p:cNvPr id="10" name="Text Placeholder 9">
            <a:extLst>
              <a:ext uri="{FF2B5EF4-FFF2-40B4-BE49-F238E27FC236}">
                <a16:creationId xmlns:a16="http://schemas.microsoft.com/office/drawing/2014/main" id="{5F962032-2EEF-43E4-B2A0-AD975099A8FF}"/>
              </a:ext>
            </a:extLst>
          </p:cNvPr>
          <p:cNvSpPr>
            <a:spLocks noGrp="1"/>
          </p:cNvSpPr>
          <p:nvPr>
            <p:ph type="body" sz="quarter" idx="11"/>
          </p:nvPr>
        </p:nvSpPr>
        <p:spPr/>
        <p:txBody>
          <a:bodyPr/>
          <a:lstStyle/>
          <a:p>
            <a:r>
              <a:rPr lang="en-US" dirty="0" err="1"/>
              <a:t>Devops</a:t>
            </a:r>
            <a:r>
              <a:rPr lang="en-US" dirty="0"/>
              <a:t> day Raleigh, April 11</a:t>
            </a:r>
            <a:r>
              <a:rPr lang="en-US" baseline="30000" dirty="0"/>
              <a:t>th</a:t>
            </a:r>
            <a:r>
              <a:rPr lang="en-US" dirty="0"/>
              <a:t> 2024</a:t>
            </a:r>
          </a:p>
        </p:txBody>
      </p:sp>
      <p:sp>
        <p:nvSpPr>
          <p:cNvPr id="9" name="Text Placeholder 8">
            <a:extLst>
              <a:ext uri="{FF2B5EF4-FFF2-40B4-BE49-F238E27FC236}">
                <a16:creationId xmlns:a16="http://schemas.microsoft.com/office/drawing/2014/main" id="{CCB0240B-3224-4B69-B874-8D94C5883963}"/>
              </a:ext>
            </a:extLst>
          </p:cNvPr>
          <p:cNvSpPr>
            <a:spLocks noGrp="1"/>
          </p:cNvSpPr>
          <p:nvPr>
            <p:ph type="body" sz="quarter" idx="10"/>
          </p:nvPr>
        </p:nvSpPr>
        <p:spPr>
          <a:xfrm>
            <a:off x="313487" y="4897183"/>
            <a:ext cx="3702329" cy="369332"/>
          </a:xfrm>
        </p:spPr>
        <p:txBody>
          <a:bodyPr/>
          <a:lstStyle/>
          <a:p>
            <a:r>
              <a:rPr lang="en-US" dirty="0"/>
              <a:t>Carlos Santana</a:t>
            </a:r>
          </a:p>
        </p:txBody>
      </p:sp>
      <p:sp>
        <p:nvSpPr>
          <p:cNvPr id="11" name="Text Placeholder 10">
            <a:extLst>
              <a:ext uri="{FF2B5EF4-FFF2-40B4-BE49-F238E27FC236}">
                <a16:creationId xmlns:a16="http://schemas.microsoft.com/office/drawing/2014/main" id="{96C702ED-E266-4DCD-BDF7-049E098BE962}"/>
              </a:ext>
            </a:extLst>
          </p:cNvPr>
          <p:cNvSpPr>
            <a:spLocks noGrp="1"/>
          </p:cNvSpPr>
          <p:nvPr>
            <p:ph type="body" sz="quarter" idx="12"/>
          </p:nvPr>
        </p:nvSpPr>
        <p:spPr>
          <a:xfrm>
            <a:off x="313487" y="5271244"/>
            <a:ext cx="3702329" cy="834074"/>
          </a:xfrm>
        </p:spPr>
        <p:txBody>
          <a:bodyPr/>
          <a:lstStyle/>
          <a:p>
            <a:r>
              <a:rPr lang="en-US" dirty="0"/>
              <a:t>(he/him)</a:t>
            </a:r>
          </a:p>
          <a:p>
            <a:r>
              <a:rPr lang="en-US" dirty="0"/>
              <a:t>Sr. Kubernetes Solutions Architect</a:t>
            </a:r>
          </a:p>
          <a:p>
            <a:r>
              <a:rPr lang="en-US" dirty="0"/>
              <a:t>AWS</a:t>
            </a:r>
          </a:p>
        </p:txBody>
      </p:sp>
      <p:pic>
        <p:nvPicPr>
          <p:cNvPr id="7" name="Picture 6">
            <a:extLst>
              <a:ext uri="{FF2B5EF4-FFF2-40B4-BE49-F238E27FC236}">
                <a16:creationId xmlns:a16="http://schemas.microsoft.com/office/drawing/2014/main" id="{50BA8F1F-4390-C568-BE10-6F88A8639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87" y="3568141"/>
            <a:ext cx="1251577" cy="1251577"/>
          </a:xfrm>
          <a:prstGeom prst="ellipse">
            <a:avLst/>
          </a:prstGeom>
        </p:spPr>
      </p:pic>
    </p:spTree>
    <p:extLst>
      <p:ext uri="{BB962C8B-B14F-4D97-AF65-F5344CB8AC3E}">
        <p14:creationId xmlns:p14="http://schemas.microsoft.com/office/powerpoint/2010/main" val="3381646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538D5-8301-4642-83E4-D580466CE837}"/>
              </a:ext>
            </a:extLst>
          </p:cNvPr>
          <p:cNvSpPr>
            <a:spLocks noGrp="1"/>
          </p:cNvSpPr>
          <p:nvPr>
            <p:ph type="title"/>
          </p:nvPr>
        </p:nvSpPr>
        <p:spPr/>
        <p:txBody>
          <a:bodyPr/>
          <a:lstStyle/>
          <a:p>
            <a:r>
              <a:rPr lang="en-US" dirty="0">
                <a:solidFill>
                  <a:schemeClr val="tx1"/>
                </a:solidFill>
              </a:rPr>
              <a:t>Let the battle </a:t>
            </a:r>
            <a:r>
              <a:rPr lang="en-US" dirty="0"/>
              <a:t>b</a:t>
            </a:r>
            <a:r>
              <a:rPr lang="en-US" dirty="0">
                <a:solidFill>
                  <a:schemeClr val="tx1"/>
                </a:solidFill>
              </a:rPr>
              <a:t>egin !!!! </a:t>
            </a:r>
            <a:br>
              <a:rPr lang="en-US" dirty="0">
                <a:solidFill>
                  <a:schemeClr val="tx1"/>
                </a:solidFill>
              </a:rPr>
            </a:br>
            <a:endParaRPr lang="en-US" dirty="0"/>
          </a:p>
        </p:txBody>
      </p:sp>
      <p:sp>
        <p:nvSpPr>
          <p:cNvPr id="5" name="TextBox 4">
            <a:extLst>
              <a:ext uri="{FF2B5EF4-FFF2-40B4-BE49-F238E27FC236}">
                <a16:creationId xmlns:a16="http://schemas.microsoft.com/office/drawing/2014/main" id="{29C50145-B071-A91F-D5F9-8E3E024F23B9}"/>
              </a:ext>
            </a:extLst>
          </p:cNvPr>
          <p:cNvSpPr txBox="1"/>
          <p:nvPr/>
        </p:nvSpPr>
        <p:spPr>
          <a:xfrm>
            <a:off x="7213069" y="4683083"/>
            <a:ext cx="340151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4000" b="1" i="0" u="none" strike="noStrike" kern="1200" cap="none" spc="0" normalizeH="0" baseline="0" noProof="0" dirty="0">
                <a:ln>
                  <a:noFill/>
                </a:ln>
                <a:solidFill>
                  <a:srgbClr val="FFFFFF"/>
                </a:solidFill>
                <a:effectLst/>
                <a:uLnTx/>
                <a:uFillTx/>
                <a:latin typeface="Amazon Ember Display"/>
                <a:ea typeface="+mn-ea"/>
                <a:cs typeface="Arial" panose="020B0604020202020204" pitchFamily="34" charset="0"/>
              </a:rPr>
              <a:t>Autonomy</a:t>
            </a:r>
          </a:p>
        </p:txBody>
      </p:sp>
      <p:cxnSp>
        <p:nvCxnSpPr>
          <p:cNvPr id="6" name="Straight Arrow Connector 5">
            <a:extLst>
              <a:ext uri="{FF2B5EF4-FFF2-40B4-BE49-F238E27FC236}">
                <a16:creationId xmlns:a16="http://schemas.microsoft.com/office/drawing/2014/main" id="{5FABF6C0-D2D8-86A1-676C-894B5EF6B5D4}"/>
              </a:ext>
            </a:extLst>
          </p:cNvPr>
          <p:cNvCxnSpPr/>
          <p:nvPr/>
        </p:nvCxnSpPr>
        <p:spPr>
          <a:xfrm>
            <a:off x="5473700" y="5037025"/>
            <a:ext cx="914400" cy="0"/>
          </a:xfrm>
          <a:prstGeom prst="straightConnector1">
            <a:avLst/>
          </a:prstGeom>
          <a:ln w="25400" cap="rnd">
            <a:gradFill flip="none" rotWithShape="1">
              <a:gsLst>
                <a:gs pos="0">
                  <a:srgbClr val="B12CC4"/>
                </a:gs>
                <a:gs pos="100000">
                  <a:schemeClr val="accent1">
                    <a:lumMod val="30000"/>
                    <a:lumOff val="70000"/>
                  </a:schemeClr>
                </a:gs>
              </a:gsLst>
              <a:lin ang="27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23FED391-7F5C-2BB2-F1CB-F7050C4892BE}"/>
              </a:ext>
            </a:extLst>
          </p:cNvPr>
          <p:cNvSpPr/>
          <p:nvPr/>
        </p:nvSpPr>
        <p:spPr>
          <a:xfrm>
            <a:off x="1046215" y="4331470"/>
            <a:ext cx="3718482" cy="1411111"/>
          </a:xfrm>
          <a:prstGeom prst="roundRect">
            <a:avLst/>
          </a:prstGeom>
          <a:noFill/>
          <a:ln w="50800">
            <a:gradFill flip="none" rotWithShape="1">
              <a:gsLst>
                <a:gs pos="0">
                  <a:srgbClr val="6B05C8"/>
                </a:gs>
                <a:gs pos="100000">
                  <a:srgbClr val="FC4979"/>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 name="TextBox 10">
            <a:extLst>
              <a:ext uri="{FF2B5EF4-FFF2-40B4-BE49-F238E27FC236}">
                <a16:creationId xmlns:a16="http://schemas.microsoft.com/office/drawing/2014/main" id="{F5044ECC-4684-63B3-E83D-71281887FAFF}"/>
              </a:ext>
            </a:extLst>
          </p:cNvPr>
          <p:cNvSpPr txBox="1"/>
          <p:nvPr/>
        </p:nvSpPr>
        <p:spPr>
          <a:xfrm>
            <a:off x="831982" y="4683083"/>
            <a:ext cx="4146951"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4000" b="1" i="0" u="none" strike="noStrike" kern="1200" cap="none" spc="0" normalizeH="0" baseline="0" noProof="0" dirty="0">
                <a:ln>
                  <a:noFill/>
                </a:ln>
                <a:solidFill>
                  <a:srgbClr val="FFFFFF"/>
                </a:solidFill>
                <a:effectLst/>
                <a:uLnTx/>
                <a:uFillTx/>
                <a:latin typeface="Amazon Ember Display"/>
                <a:ea typeface="+mn-ea"/>
                <a:cs typeface="Arial" panose="020B0604020202020204" pitchFamily="34" charset="0"/>
              </a:rPr>
              <a:t>Standards</a:t>
            </a:r>
          </a:p>
        </p:txBody>
      </p:sp>
      <p:sp>
        <p:nvSpPr>
          <p:cNvPr id="12" name="Rounded Rectangle 11">
            <a:extLst>
              <a:ext uri="{FF2B5EF4-FFF2-40B4-BE49-F238E27FC236}">
                <a16:creationId xmlns:a16="http://schemas.microsoft.com/office/drawing/2014/main" id="{8977400A-5A7B-F969-3DCE-9847CF9E2997}"/>
              </a:ext>
            </a:extLst>
          </p:cNvPr>
          <p:cNvSpPr/>
          <p:nvPr/>
        </p:nvSpPr>
        <p:spPr>
          <a:xfrm>
            <a:off x="6882867" y="4345583"/>
            <a:ext cx="3845824" cy="1411111"/>
          </a:xfrm>
          <a:prstGeom prst="roundRect">
            <a:avLst/>
          </a:prstGeom>
          <a:noFill/>
          <a:ln w="50800">
            <a:gradFill flip="none" rotWithShape="1">
              <a:gsLst>
                <a:gs pos="0">
                  <a:srgbClr val="6B05C8"/>
                </a:gs>
                <a:gs pos="100000">
                  <a:srgbClr val="FC4979"/>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8" name="TextBox 7">
            <a:extLst>
              <a:ext uri="{FF2B5EF4-FFF2-40B4-BE49-F238E27FC236}">
                <a16:creationId xmlns:a16="http://schemas.microsoft.com/office/drawing/2014/main" id="{31069878-984A-88E3-EE71-CDFD456A00EB}"/>
              </a:ext>
            </a:extLst>
          </p:cNvPr>
          <p:cNvSpPr txBox="1"/>
          <p:nvPr/>
        </p:nvSpPr>
        <p:spPr>
          <a:xfrm>
            <a:off x="1926445" y="3092741"/>
            <a:ext cx="194983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Display"/>
                <a:ea typeface="+mn-ea"/>
                <a:cs typeface="Arial" panose="020B0604020202020204" pitchFamily="34" charset="0"/>
              </a:rPr>
              <a:t>Platform builders</a:t>
            </a:r>
          </a:p>
        </p:txBody>
      </p:sp>
      <p:sp>
        <p:nvSpPr>
          <p:cNvPr id="9" name="TextBox 8">
            <a:extLst>
              <a:ext uri="{FF2B5EF4-FFF2-40B4-BE49-F238E27FC236}">
                <a16:creationId xmlns:a16="http://schemas.microsoft.com/office/drawing/2014/main" id="{ABBAF97F-2506-CA31-A98D-906DDD5E55BC}"/>
              </a:ext>
            </a:extLst>
          </p:cNvPr>
          <p:cNvSpPr txBox="1"/>
          <p:nvPr/>
        </p:nvSpPr>
        <p:spPr>
          <a:xfrm>
            <a:off x="7213069" y="3148861"/>
            <a:ext cx="3324294"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Display"/>
                <a:ea typeface="+mn-ea"/>
                <a:cs typeface="Arial" panose="020B0604020202020204" pitchFamily="34" charset="0"/>
              </a:rPr>
              <a:t>App developers &amp; data scientists</a:t>
            </a:r>
          </a:p>
        </p:txBody>
      </p:sp>
      <p:pic>
        <p:nvPicPr>
          <p:cNvPr id="20" name="Graphic 19">
            <a:extLst>
              <a:ext uri="{FF2B5EF4-FFF2-40B4-BE49-F238E27FC236}">
                <a16:creationId xmlns:a16="http://schemas.microsoft.com/office/drawing/2014/main" id="{3EE7EF35-CE89-F86C-4B58-D9AACE4F2B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2664" y="1132441"/>
            <a:ext cx="2057400" cy="2057400"/>
          </a:xfrm>
          <a:prstGeom prst="rect">
            <a:avLst/>
          </a:prstGeom>
        </p:spPr>
      </p:pic>
      <p:pic>
        <p:nvPicPr>
          <p:cNvPr id="21" name="Graphic 20">
            <a:extLst>
              <a:ext uri="{FF2B5EF4-FFF2-40B4-BE49-F238E27FC236}">
                <a16:creationId xmlns:a16="http://schemas.microsoft.com/office/drawing/2014/main" id="{E85C61A3-018A-B33F-B900-97720C5036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7079" y="1141209"/>
            <a:ext cx="2057400" cy="2057400"/>
          </a:xfrm>
          <a:prstGeom prst="rect">
            <a:avLst/>
          </a:prstGeom>
        </p:spPr>
      </p:pic>
    </p:spTree>
    <p:extLst>
      <p:ext uri="{BB962C8B-B14F-4D97-AF65-F5344CB8AC3E}">
        <p14:creationId xmlns:p14="http://schemas.microsoft.com/office/powerpoint/2010/main" val="1420313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44ED-A90C-8B4C-FED8-EEF1D2D37A8D}"/>
              </a:ext>
            </a:extLst>
          </p:cNvPr>
          <p:cNvSpPr>
            <a:spLocks noGrp="1"/>
          </p:cNvSpPr>
          <p:nvPr>
            <p:ph type="title"/>
          </p:nvPr>
        </p:nvSpPr>
        <p:spPr/>
        <p:txBody>
          <a:bodyPr/>
          <a:lstStyle/>
          <a:p>
            <a:r>
              <a:rPr lang="en-US" dirty="0"/>
              <a:t>Autonomy and standards</a:t>
            </a:r>
          </a:p>
        </p:txBody>
      </p:sp>
      <p:sp>
        <p:nvSpPr>
          <p:cNvPr id="3" name="TextBox 2">
            <a:extLst>
              <a:ext uri="{FF2B5EF4-FFF2-40B4-BE49-F238E27FC236}">
                <a16:creationId xmlns:a16="http://schemas.microsoft.com/office/drawing/2014/main" id="{9B3C5BF9-3A13-35A9-E9BA-0AA6D8F6FDBB}"/>
              </a:ext>
            </a:extLst>
          </p:cNvPr>
          <p:cNvSpPr txBox="1"/>
          <p:nvPr/>
        </p:nvSpPr>
        <p:spPr>
          <a:xfrm rot="16200000">
            <a:off x="1368084" y="3480319"/>
            <a:ext cx="3251946" cy="359009"/>
          </a:xfrm>
          <a:prstGeom prst="rect">
            <a:avLst/>
          </a:prstGeom>
          <a:noFill/>
          <a:extLst>
            <a:ext uri="{909E8E84-426E-40DD-AFC4-6F175D3DCCD1}">
              <a14:hiddenFill xmlns:a14="http://schemas.microsoft.com/office/drawing/2010/main">
                <a:solidFill>
                  <a:srgbClr val="FFFFFF"/>
                </a:solidFill>
              </a14:hiddenFill>
            </a:ext>
          </a:extLst>
        </p:spPr>
        <p:txBody>
          <a:bodyPr wrap="square" lIns="95250" tIns="76200" rIns="95250" bIns="76200" rtlCol="0">
            <a:spAutoFit/>
          </a:bodyPr>
          <a:lstStyle/>
          <a:p>
            <a:pPr marL="0" marR="0" lvl="0" indent="0" algn="ctr" defTabSz="571419"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125"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AUTONOMY</a:t>
            </a:r>
          </a:p>
        </p:txBody>
      </p:sp>
      <p:sp>
        <p:nvSpPr>
          <p:cNvPr id="4" name="TextBox 3">
            <a:extLst>
              <a:ext uri="{FF2B5EF4-FFF2-40B4-BE49-F238E27FC236}">
                <a16:creationId xmlns:a16="http://schemas.microsoft.com/office/drawing/2014/main" id="{EC24AB9A-2A80-74AD-BEB8-A7BC6D5D956C}"/>
              </a:ext>
            </a:extLst>
          </p:cNvPr>
          <p:cNvSpPr txBox="1"/>
          <p:nvPr/>
        </p:nvSpPr>
        <p:spPr>
          <a:xfrm>
            <a:off x="4038101" y="5783971"/>
            <a:ext cx="4265250" cy="359009"/>
          </a:xfrm>
          <a:prstGeom prst="rect">
            <a:avLst/>
          </a:prstGeom>
          <a:noFill/>
        </p:spPr>
        <p:txBody>
          <a:bodyPr wrap="square" lIns="95250" tIns="76200" rIns="95250" bIns="76200" rtlCol="0">
            <a:spAutoFit/>
          </a:bodyPr>
          <a:lstStyle/>
          <a:p>
            <a:pPr marL="0" marR="0" lvl="0" indent="0" algn="ctr" defTabSz="571419"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125"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LEVEL OF STANDARDIZATION</a:t>
            </a:r>
          </a:p>
        </p:txBody>
      </p:sp>
      <p:cxnSp>
        <p:nvCxnSpPr>
          <p:cNvPr id="5" name="Straight Arrow Connector 4">
            <a:extLst>
              <a:ext uri="{FF2B5EF4-FFF2-40B4-BE49-F238E27FC236}">
                <a16:creationId xmlns:a16="http://schemas.microsoft.com/office/drawing/2014/main" id="{EE4F3388-93C6-E481-6570-DE9477B8C3B6}"/>
              </a:ext>
            </a:extLst>
          </p:cNvPr>
          <p:cNvCxnSpPr>
            <a:cxnSpLocks/>
          </p:cNvCxnSpPr>
          <p:nvPr/>
        </p:nvCxnSpPr>
        <p:spPr>
          <a:xfrm flipV="1">
            <a:off x="3416761" y="1301639"/>
            <a:ext cx="0" cy="4355178"/>
          </a:xfrm>
          <a:prstGeom prst="straightConnector1">
            <a:avLst/>
          </a:prstGeom>
          <a:solidFill>
            <a:schemeClr val="bg2"/>
          </a:solidFill>
          <a:ln w="38100">
            <a:gradFill>
              <a:gsLst>
                <a:gs pos="100000">
                  <a:schemeClr val="accent2"/>
                </a:gs>
                <a:gs pos="0">
                  <a:schemeClr val="accent1"/>
                </a:gs>
                <a:gs pos="55000">
                  <a:schemeClr val="accent6"/>
                </a:gs>
              </a:gsLst>
              <a:lin ang="5400000" scaled="1"/>
            </a:gradFill>
            <a:headEnd type="none"/>
            <a:tailEnd type="triangle"/>
          </a:ln>
          <a:effectLst/>
        </p:spPr>
        <p:style>
          <a:lnRef idx="1">
            <a:schemeClr val="accent1"/>
          </a:lnRef>
          <a:fillRef idx="3">
            <a:schemeClr val="accent1"/>
          </a:fillRef>
          <a:effectRef idx="2">
            <a:schemeClr val="accent1"/>
          </a:effectRef>
          <a:fontRef idx="minor">
            <a:schemeClr val="lt1"/>
          </a:fontRef>
        </p:style>
      </p:cxnSp>
      <p:cxnSp>
        <p:nvCxnSpPr>
          <p:cNvPr id="6" name="Straight Arrow Connector 5">
            <a:extLst>
              <a:ext uri="{FF2B5EF4-FFF2-40B4-BE49-F238E27FC236}">
                <a16:creationId xmlns:a16="http://schemas.microsoft.com/office/drawing/2014/main" id="{3875F542-C7EF-E53F-AC59-FD72C0967E85}"/>
              </a:ext>
            </a:extLst>
          </p:cNvPr>
          <p:cNvCxnSpPr>
            <a:cxnSpLocks/>
          </p:cNvCxnSpPr>
          <p:nvPr/>
        </p:nvCxnSpPr>
        <p:spPr>
          <a:xfrm>
            <a:off x="3416761" y="5656817"/>
            <a:ext cx="5168439" cy="0"/>
          </a:xfrm>
          <a:prstGeom prst="straightConnector1">
            <a:avLst/>
          </a:prstGeom>
          <a:solidFill>
            <a:schemeClr val="bg2"/>
          </a:solidFill>
          <a:ln w="38100">
            <a:gradFill>
              <a:gsLst>
                <a:gs pos="100000">
                  <a:schemeClr val="accent2"/>
                </a:gs>
                <a:gs pos="0">
                  <a:schemeClr val="accent1"/>
                </a:gs>
                <a:gs pos="55000">
                  <a:schemeClr val="accent6"/>
                </a:gs>
              </a:gsLst>
              <a:lin ang="0" scaled="0"/>
            </a:gradFill>
            <a:headEnd type="none"/>
            <a:tailEnd type="triangle"/>
          </a:ln>
          <a:effectLst/>
        </p:spPr>
        <p:style>
          <a:lnRef idx="1">
            <a:schemeClr val="accent1"/>
          </a:lnRef>
          <a:fillRef idx="3">
            <a:schemeClr val="accent1"/>
          </a:fillRef>
          <a:effectRef idx="2">
            <a:schemeClr val="accent1"/>
          </a:effectRef>
          <a:fontRef idx="minor">
            <a:schemeClr val="lt1"/>
          </a:fontRef>
        </p:style>
      </p:cxnSp>
      <p:pic>
        <p:nvPicPr>
          <p:cNvPr id="7" name="Picture 14" descr="Arrow Curve Tool Transprent - Curved Arrow Transparent Png | Full Size PNG  Download | SeekPNG">
            <a:extLst>
              <a:ext uri="{FF2B5EF4-FFF2-40B4-BE49-F238E27FC236}">
                <a16:creationId xmlns:a16="http://schemas.microsoft.com/office/drawing/2014/main" id="{30477CEB-61EF-BC1A-0AD6-AF35C62FFDC1}"/>
              </a:ext>
            </a:extLst>
          </p:cNvPr>
          <p:cNvPicPr>
            <a:picLocks noChangeAspect="1" noChangeArrowheads="1"/>
          </p:cNvPicPr>
          <p:nvPr/>
        </p:nvPicPr>
        <p:blipFill>
          <a:blip r:embed="rId3">
            <a:biLevel thresh="25000"/>
            <a:alphaModFix amt="9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5506736">
            <a:off x="3937406" y="1721501"/>
            <a:ext cx="4510586" cy="3386467"/>
          </a:xfrm>
          <a:prstGeom prst="rect">
            <a:avLst/>
          </a:prstGeom>
          <a:noFill/>
          <a:extLst>
            <a:ext uri="{909E8E84-426E-40DD-AFC4-6F175D3DCCD1}">
              <a14:hiddenFill xmlns:a14="http://schemas.microsoft.com/office/drawing/2010/main">
                <a:solidFill>
                  <a:srgbClr val="FFFFFF"/>
                </a:solidFill>
              </a14:hiddenFill>
            </a:ext>
          </a:extLst>
        </p:spPr>
      </p:pic>
      <p:sp>
        <p:nvSpPr>
          <p:cNvPr id="8" name="Explosion 2 7">
            <a:extLst>
              <a:ext uri="{FF2B5EF4-FFF2-40B4-BE49-F238E27FC236}">
                <a16:creationId xmlns:a16="http://schemas.microsoft.com/office/drawing/2014/main" id="{D888B22D-EAFF-DE65-CE67-AC57284086C5}"/>
              </a:ext>
            </a:extLst>
          </p:cNvPr>
          <p:cNvSpPr/>
          <p:nvPr/>
        </p:nvSpPr>
        <p:spPr>
          <a:xfrm>
            <a:off x="7359824" y="4550964"/>
            <a:ext cx="3781321" cy="1775014"/>
          </a:xfrm>
          <a:prstGeom prst="irregularSeal2">
            <a:avLst/>
          </a:prstGeom>
          <a:gradFill>
            <a:gsLst>
              <a:gs pos="0">
                <a:srgbClr val="6B05C8"/>
              </a:gs>
              <a:gs pos="100000">
                <a:srgbClr val="FC497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Display"/>
                <a:ea typeface="+mn-ea"/>
                <a:cs typeface="+mn-cs"/>
              </a:rPr>
              <a:t>Platform engineering teams want</a:t>
            </a:r>
          </a:p>
        </p:txBody>
      </p:sp>
      <p:sp>
        <p:nvSpPr>
          <p:cNvPr id="9" name="Explosion 2 8">
            <a:extLst>
              <a:ext uri="{FF2B5EF4-FFF2-40B4-BE49-F238E27FC236}">
                <a16:creationId xmlns:a16="http://schemas.microsoft.com/office/drawing/2014/main" id="{EF2FF9D7-53D6-8B19-F13F-ABEF007F9C8D}"/>
              </a:ext>
            </a:extLst>
          </p:cNvPr>
          <p:cNvSpPr/>
          <p:nvPr/>
        </p:nvSpPr>
        <p:spPr>
          <a:xfrm>
            <a:off x="822048" y="1353582"/>
            <a:ext cx="3781321" cy="1775014"/>
          </a:xfrm>
          <a:prstGeom prst="irregularSeal2">
            <a:avLst/>
          </a:prstGeom>
          <a:gradFill>
            <a:gsLst>
              <a:gs pos="0">
                <a:srgbClr val="6B05C8"/>
              </a:gs>
              <a:gs pos="100000">
                <a:srgbClr val="FC497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Display"/>
                <a:ea typeface="+mn-ea"/>
                <a:cs typeface="+mn-cs"/>
              </a:rPr>
              <a:t>Developers and data scientists want</a:t>
            </a:r>
          </a:p>
        </p:txBody>
      </p:sp>
    </p:spTree>
    <p:extLst>
      <p:ext uri="{BB962C8B-B14F-4D97-AF65-F5344CB8AC3E}">
        <p14:creationId xmlns:p14="http://schemas.microsoft.com/office/powerpoint/2010/main" val="3409678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5CEB-0EDC-0403-07FD-084A65859426}"/>
              </a:ext>
            </a:extLst>
          </p:cNvPr>
          <p:cNvSpPr>
            <a:spLocks noGrp="1"/>
          </p:cNvSpPr>
          <p:nvPr>
            <p:ph type="title"/>
          </p:nvPr>
        </p:nvSpPr>
        <p:spPr/>
        <p:txBody>
          <a:bodyPr/>
          <a:lstStyle/>
          <a:p>
            <a:r>
              <a:rPr lang="en-US" dirty="0"/>
              <a:t>Challenge areas </a:t>
            </a:r>
          </a:p>
        </p:txBody>
      </p:sp>
      <p:grpSp>
        <p:nvGrpSpPr>
          <p:cNvPr id="17" name="Group 16">
            <a:extLst>
              <a:ext uri="{FF2B5EF4-FFF2-40B4-BE49-F238E27FC236}">
                <a16:creationId xmlns:a16="http://schemas.microsoft.com/office/drawing/2014/main" id="{51EE0B96-F135-98CA-C1BF-B7DD6F2BB5F8}"/>
              </a:ext>
            </a:extLst>
          </p:cNvPr>
          <p:cNvGrpSpPr/>
          <p:nvPr/>
        </p:nvGrpSpPr>
        <p:grpSpPr>
          <a:xfrm>
            <a:off x="2834598" y="1335657"/>
            <a:ext cx="1575751" cy="1860266"/>
            <a:chOff x="2608574" y="1225842"/>
            <a:chExt cx="1575751" cy="1860266"/>
          </a:xfrm>
        </p:grpSpPr>
        <p:pic>
          <p:nvPicPr>
            <p:cNvPr id="4" name="Graphic 3">
              <a:extLst>
                <a:ext uri="{FF2B5EF4-FFF2-40B4-BE49-F238E27FC236}">
                  <a16:creationId xmlns:a16="http://schemas.microsoft.com/office/drawing/2014/main" id="{4A9F518C-D356-CCA9-09EE-DBBCA925C4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2824" y="1225842"/>
              <a:ext cx="1247251" cy="1247251"/>
            </a:xfrm>
            <a:prstGeom prst="rect">
              <a:avLst/>
            </a:prstGeom>
          </p:spPr>
        </p:pic>
        <p:sp>
          <p:nvSpPr>
            <p:cNvPr id="8" name="TextBox 7">
              <a:extLst>
                <a:ext uri="{FF2B5EF4-FFF2-40B4-BE49-F238E27FC236}">
                  <a16:creationId xmlns:a16="http://schemas.microsoft.com/office/drawing/2014/main" id="{73659D76-9D6E-36C3-47EC-2AE0EC9DD2B6}"/>
                </a:ext>
              </a:extLst>
            </p:cNvPr>
            <p:cNvSpPr txBox="1"/>
            <p:nvPr/>
          </p:nvSpPr>
          <p:spPr>
            <a:xfrm>
              <a:off x="2608574" y="2624443"/>
              <a:ext cx="1575751" cy="461665"/>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mazon Ember Display"/>
                  <a:ea typeface="+mn-ea"/>
                  <a:cs typeface="+mn-cs"/>
                </a:rPr>
                <a:t>Ownership</a:t>
              </a:r>
              <a:endParaRPr kumimoji="0" lang="en-US" sz="1800" b="1"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nvGrpSpPr>
          <p:cNvPr id="19" name="Group 18">
            <a:extLst>
              <a:ext uri="{FF2B5EF4-FFF2-40B4-BE49-F238E27FC236}">
                <a16:creationId xmlns:a16="http://schemas.microsoft.com/office/drawing/2014/main" id="{25128413-00D0-A11F-D7E0-19CB5E779E97}"/>
              </a:ext>
            </a:extLst>
          </p:cNvPr>
          <p:cNvGrpSpPr/>
          <p:nvPr/>
        </p:nvGrpSpPr>
        <p:grpSpPr>
          <a:xfrm>
            <a:off x="6663279" y="1335657"/>
            <a:ext cx="2864567" cy="1860266"/>
            <a:chOff x="7249677" y="1225842"/>
            <a:chExt cx="2864567" cy="1860266"/>
          </a:xfrm>
        </p:grpSpPr>
        <p:pic>
          <p:nvPicPr>
            <p:cNvPr id="5" name="Graphic 4">
              <a:extLst>
                <a:ext uri="{FF2B5EF4-FFF2-40B4-BE49-F238E27FC236}">
                  <a16:creationId xmlns:a16="http://schemas.microsoft.com/office/drawing/2014/main" id="{25F23EB7-4317-664C-947C-1962026141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3356" y="1225842"/>
              <a:ext cx="1237204" cy="1237204"/>
            </a:xfrm>
            <a:prstGeom prst="rect">
              <a:avLst/>
            </a:prstGeom>
          </p:spPr>
        </p:pic>
        <p:sp>
          <p:nvSpPr>
            <p:cNvPr id="9" name="TextBox 8">
              <a:extLst>
                <a:ext uri="{FF2B5EF4-FFF2-40B4-BE49-F238E27FC236}">
                  <a16:creationId xmlns:a16="http://schemas.microsoft.com/office/drawing/2014/main" id="{228291D9-21A2-BC0A-3008-A5172F35FE95}"/>
                </a:ext>
              </a:extLst>
            </p:cNvPr>
            <p:cNvSpPr txBox="1"/>
            <p:nvPr/>
          </p:nvSpPr>
          <p:spPr>
            <a:xfrm>
              <a:off x="7249677" y="2624443"/>
              <a:ext cx="2864567" cy="461665"/>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mazon Ember Display"/>
                  <a:ea typeface="+mn-ea"/>
                  <a:cs typeface="+mn-cs"/>
                </a:rPr>
                <a:t>Level of abstraction</a:t>
              </a:r>
              <a:endParaRPr kumimoji="0" lang="en-US" sz="1800" b="1"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nvGrpSpPr>
          <p:cNvPr id="18" name="Group 17">
            <a:extLst>
              <a:ext uri="{FF2B5EF4-FFF2-40B4-BE49-F238E27FC236}">
                <a16:creationId xmlns:a16="http://schemas.microsoft.com/office/drawing/2014/main" id="{7ACB6602-C86F-37D0-F18A-600BAC07DBC4}"/>
              </a:ext>
            </a:extLst>
          </p:cNvPr>
          <p:cNvGrpSpPr/>
          <p:nvPr/>
        </p:nvGrpSpPr>
        <p:grpSpPr>
          <a:xfrm>
            <a:off x="2845074" y="3899214"/>
            <a:ext cx="1349728" cy="1860266"/>
            <a:chOff x="4694975" y="1225842"/>
            <a:chExt cx="1349728" cy="1860266"/>
          </a:xfrm>
        </p:grpSpPr>
        <p:pic>
          <p:nvPicPr>
            <p:cNvPr id="7" name="Graphic 6">
              <a:extLst>
                <a:ext uri="{FF2B5EF4-FFF2-40B4-BE49-F238E27FC236}">
                  <a16:creationId xmlns:a16="http://schemas.microsoft.com/office/drawing/2014/main" id="{CA71CD5F-0B92-8EAF-FC74-4239B8ED50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6214" y="1225842"/>
              <a:ext cx="1247251" cy="1247251"/>
            </a:xfrm>
            <a:prstGeom prst="rect">
              <a:avLst/>
            </a:prstGeom>
          </p:spPr>
        </p:pic>
        <p:sp>
          <p:nvSpPr>
            <p:cNvPr id="10" name="TextBox 9">
              <a:extLst>
                <a:ext uri="{FF2B5EF4-FFF2-40B4-BE49-F238E27FC236}">
                  <a16:creationId xmlns:a16="http://schemas.microsoft.com/office/drawing/2014/main" id="{C0E1AE75-0444-1829-C1EE-156AC4598662}"/>
                </a:ext>
              </a:extLst>
            </p:cNvPr>
            <p:cNvSpPr txBox="1"/>
            <p:nvPr/>
          </p:nvSpPr>
          <p:spPr>
            <a:xfrm>
              <a:off x="4694975" y="2624443"/>
              <a:ext cx="1349728" cy="461665"/>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mazon Ember Display"/>
                  <a:ea typeface="+mn-ea"/>
                  <a:cs typeface="+mn-cs"/>
                </a:rPr>
                <a:t>Adoption</a:t>
              </a:r>
              <a:endParaRPr kumimoji="0" lang="en-US" sz="1800" b="1" i="0" u="none" strike="noStrike" kern="1200" cap="none" spc="0" normalizeH="0" baseline="0" noProof="0" dirty="0">
                <a:ln>
                  <a:noFill/>
                </a:ln>
                <a:solidFill>
                  <a:srgbClr val="FFFFFF"/>
                </a:solidFill>
                <a:effectLst/>
                <a:uLnTx/>
                <a:uFillTx/>
                <a:latin typeface="Amazon Ember Display"/>
                <a:ea typeface="+mn-ea"/>
                <a:cs typeface="+mn-cs"/>
              </a:endParaRPr>
            </a:p>
          </p:txBody>
        </p:sp>
      </p:grpSp>
      <p:grpSp>
        <p:nvGrpSpPr>
          <p:cNvPr id="16" name="Group 15">
            <a:extLst>
              <a:ext uri="{FF2B5EF4-FFF2-40B4-BE49-F238E27FC236}">
                <a16:creationId xmlns:a16="http://schemas.microsoft.com/office/drawing/2014/main" id="{370656AC-66D3-D038-9FBB-0B3C7D26DD24}"/>
              </a:ext>
            </a:extLst>
          </p:cNvPr>
          <p:cNvGrpSpPr/>
          <p:nvPr/>
        </p:nvGrpSpPr>
        <p:grpSpPr>
          <a:xfrm>
            <a:off x="6893309" y="3899214"/>
            <a:ext cx="2404504" cy="1860266"/>
            <a:chOff x="220522" y="1225842"/>
            <a:chExt cx="2404504" cy="1860266"/>
          </a:xfrm>
        </p:grpSpPr>
        <p:pic>
          <p:nvPicPr>
            <p:cNvPr id="6" name="Graphic 5">
              <a:extLst>
                <a:ext uri="{FF2B5EF4-FFF2-40B4-BE49-F238E27FC236}">
                  <a16:creationId xmlns:a16="http://schemas.microsoft.com/office/drawing/2014/main" id="{5DD3E569-92FE-73F5-DBB6-67586775AB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4172" y="1225842"/>
              <a:ext cx="1237204" cy="1237204"/>
            </a:xfrm>
            <a:prstGeom prst="rect">
              <a:avLst/>
            </a:prstGeom>
          </p:spPr>
        </p:pic>
        <p:sp>
          <p:nvSpPr>
            <p:cNvPr id="11" name="TextBox 10">
              <a:extLst>
                <a:ext uri="{FF2B5EF4-FFF2-40B4-BE49-F238E27FC236}">
                  <a16:creationId xmlns:a16="http://schemas.microsoft.com/office/drawing/2014/main" id="{1898E50D-6459-111D-0149-6EF36E78D495}"/>
                </a:ext>
              </a:extLst>
            </p:cNvPr>
            <p:cNvSpPr txBox="1"/>
            <p:nvPr/>
          </p:nvSpPr>
          <p:spPr>
            <a:xfrm>
              <a:off x="220522" y="2624443"/>
              <a:ext cx="2404504" cy="461665"/>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mazon Ember Display"/>
                  <a:ea typeface="+mn-ea"/>
                  <a:cs typeface="+mn-cs"/>
                </a:rPr>
                <a:t>Troubleshooting</a:t>
              </a:r>
              <a:endParaRPr kumimoji="0" lang="en-US" sz="1800" b="1" i="0" u="none" strike="noStrike" kern="1200" cap="none" spc="0" normalizeH="0" baseline="0" noProof="0" dirty="0">
                <a:ln>
                  <a:noFill/>
                </a:ln>
                <a:solidFill>
                  <a:srgbClr val="FFFFFF"/>
                </a:solidFill>
                <a:effectLst/>
                <a:uLnTx/>
                <a:uFillTx/>
                <a:latin typeface="Amazon Ember Display"/>
                <a:ea typeface="+mn-ea"/>
                <a:cs typeface="+mn-cs"/>
              </a:endParaRPr>
            </a:p>
          </p:txBody>
        </p:sp>
      </p:grpSp>
    </p:spTree>
    <p:extLst>
      <p:ext uri="{BB962C8B-B14F-4D97-AF65-F5344CB8AC3E}">
        <p14:creationId xmlns:p14="http://schemas.microsoft.com/office/powerpoint/2010/main" val="513727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Example: I want my app to run in isolation</a:t>
            </a:r>
          </a:p>
        </p:txBody>
      </p:sp>
      <p:sp>
        <p:nvSpPr>
          <p:cNvPr id="7" name="Content Placeholder 6">
            <a:extLst>
              <a:ext uri="{FF2B5EF4-FFF2-40B4-BE49-F238E27FC236}">
                <a16:creationId xmlns:a16="http://schemas.microsoft.com/office/drawing/2014/main" id="{31423EBD-6F7E-6E4D-8494-D1D0DB950019}"/>
              </a:ext>
            </a:extLst>
          </p:cNvPr>
          <p:cNvSpPr>
            <a:spLocks noGrp="1"/>
          </p:cNvSpPr>
          <p:nvPr>
            <p:ph sz="half" idx="1"/>
          </p:nvPr>
        </p:nvSpPr>
        <p:spPr>
          <a:xfrm>
            <a:off x="1216032" y="3058082"/>
            <a:ext cx="3619019" cy="1331442"/>
          </a:xfrm>
        </p:spPr>
        <p:txBody>
          <a:bodyPr>
            <a:normAutofit lnSpcReduction="10000"/>
          </a:bodyPr>
          <a:lstStyle/>
          <a:p>
            <a:pPr>
              <a:lnSpc>
                <a:spcPct val="120000"/>
              </a:lnSpc>
            </a:pPr>
            <a:r>
              <a:rPr lang="en-US" sz="2900" b="1" dirty="0"/>
              <a:t>What do you mean by </a:t>
            </a:r>
            <a:r>
              <a:rPr lang="en-US" sz="3200" b="1" dirty="0">
                <a:gradFill flip="none" rotWithShape="1">
                  <a:gsLst>
                    <a:gs pos="0">
                      <a:srgbClr val="5600C3"/>
                    </a:gs>
                    <a:gs pos="62000">
                      <a:srgbClr val="FF29F0">
                        <a:lumMod val="99506"/>
                      </a:srgbClr>
                    </a:gs>
                    <a:gs pos="100000">
                      <a:srgbClr val="F56D00"/>
                    </a:gs>
                  </a:gsLst>
                  <a:lin ang="2700000" scaled="1"/>
                  <a:tileRect/>
                </a:gradFill>
                <a:effectLst/>
              </a:rPr>
              <a:t>isolation</a:t>
            </a:r>
            <a:r>
              <a:rPr lang="en-US" sz="2900" b="1" dirty="0"/>
              <a:t>?  </a:t>
            </a:r>
          </a:p>
          <a:p>
            <a:pPr marL="380985" indent="-380985">
              <a:lnSpc>
                <a:spcPct val="120000"/>
              </a:lnSpc>
              <a:buFont typeface="Arial" panose="020B0604020202020204" pitchFamily="34" charset="0"/>
              <a:buChar char="•"/>
            </a:pPr>
            <a:endParaRPr lang="en-US" sz="2000" dirty="0"/>
          </a:p>
          <a:p>
            <a:pPr marL="380985" indent="-380985">
              <a:lnSpc>
                <a:spcPct val="120000"/>
              </a:lnSpc>
              <a:buFont typeface="Arial" panose="020B0604020202020204" pitchFamily="34" charset="0"/>
              <a:buChar char="•"/>
            </a:pPr>
            <a:endParaRPr lang="en-US" sz="2000" dirty="0"/>
          </a:p>
          <a:p>
            <a:pPr marL="380985" indent="-380985">
              <a:lnSpc>
                <a:spcPct val="120000"/>
              </a:lnSpc>
              <a:buFont typeface="Arial" panose="020B0604020202020204" pitchFamily="34" charset="0"/>
              <a:buChar char="•"/>
            </a:pPr>
            <a:endParaRPr lang="en-US" sz="2000" dirty="0"/>
          </a:p>
          <a:p>
            <a:pPr marL="571500" lvl="1" indent="-342900">
              <a:lnSpc>
                <a:spcPct val="120000"/>
              </a:lnSpc>
              <a:buFont typeface="Arial" panose="020B0604020202020204" pitchFamily="34" charset="0"/>
              <a:buChar char="•"/>
            </a:pPr>
            <a:endParaRPr lang="en-US" dirty="0"/>
          </a:p>
          <a:p>
            <a:pPr marL="342900" indent="-342900">
              <a:lnSpc>
                <a:spcPct val="120000"/>
              </a:lnSpc>
              <a:buFont typeface="Arial" panose="020B0604020202020204" pitchFamily="34" charset="0"/>
              <a:buChar char="•"/>
            </a:pPr>
            <a:endParaRPr lang="en-US" sz="2000" dirty="0"/>
          </a:p>
          <a:p>
            <a:pPr marL="380985" indent="-380985">
              <a:lnSpc>
                <a:spcPct val="120000"/>
              </a:lnSpc>
              <a:buFont typeface="Arial" panose="020B0604020202020204" pitchFamily="34" charset="0"/>
              <a:buChar char="•"/>
            </a:pPr>
            <a:endParaRPr lang="en-US" sz="2000" dirty="0"/>
          </a:p>
          <a:p>
            <a:pPr marL="380985" indent="-380985">
              <a:lnSpc>
                <a:spcPct val="120000"/>
              </a:lnSpc>
              <a:buFont typeface="Arial" panose="020B0604020202020204" pitchFamily="34" charset="0"/>
              <a:buChar char="•"/>
            </a:pPr>
            <a:endParaRPr lang="en-US" sz="2000" dirty="0"/>
          </a:p>
          <a:p>
            <a:pPr marL="380985" indent="-380985">
              <a:lnSpc>
                <a:spcPct val="120000"/>
              </a:lnSpc>
              <a:buFont typeface="Arial" panose="020B0604020202020204" pitchFamily="34" charset="0"/>
              <a:buChar char="•"/>
            </a:pPr>
            <a:endParaRPr lang="en-US" sz="2000" dirty="0"/>
          </a:p>
          <a:p>
            <a:pPr marL="380985" indent="-380985">
              <a:lnSpc>
                <a:spcPct val="120000"/>
              </a:lnSpc>
              <a:buFont typeface="Arial" panose="020B0604020202020204" pitchFamily="34" charset="0"/>
              <a:buChar char="•"/>
            </a:pPr>
            <a:endParaRPr lang="en-US" sz="2000" dirty="0"/>
          </a:p>
          <a:p>
            <a:pPr marL="380985" indent="-380985">
              <a:lnSpc>
                <a:spcPct val="120000"/>
              </a:lnSpc>
              <a:buFont typeface="Arial" panose="020B0604020202020204" pitchFamily="34" charset="0"/>
              <a:buChar char="•"/>
            </a:pPr>
            <a:endParaRPr lang="en-US" sz="2000" dirty="0"/>
          </a:p>
          <a:p>
            <a:pPr marL="380985" indent="-380985">
              <a:lnSpc>
                <a:spcPct val="120000"/>
              </a:lnSpc>
              <a:buFont typeface="Arial" panose="020B0604020202020204" pitchFamily="34" charset="0"/>
              <a:buChar char="•"/>
            </a:pPr>
            <a:endParaRPr lang="en-US" sz="2000" dirty="0"/>
          </a:p>
          <a:p>
            <a:pPr marL="380985" indent="-380985">
              <a:lnSpc>
                <a:spcPct val="120000"/>
              </a:lnSpc>
              <a:buFont typeface="Arial" panose="020B0604020202020204" pitchFamily="34" charset="0"/>
              <a:buChar char="•"/>
            </a:pPr>
            <a:endParaRPr lang="en-US" sz="2000" dirty="0"/>
          </a:p>
        </p:txBody>
      </p:sp>
      <p:sp>
        <p:nvSpPr>
          <p:cNvPr id="3" name="Content Placeholder 2">
            <a:extLst>
              <a:ext uri="{FF2B5EF4-FFF2-40B4-BE49-F238E27FC236}">
                <a16:creationId xmlns:a16="http://schemas.microsoft.com/office/drawing/2014/main" id="{314C35CA-6349-31F1-22CE-3C27863E37D7}"/>
              </a:ext>
            </a:extLst>
          </p:cNvPr>
          <p:cNvSpPr>
            <a:spLocks noGrp="1"/>
          </p:cNvSpPr>
          <p:nvPr>
            <p:ph sz="half" idx="2"/>
          </p:nvPr>
        </p:nvSpPr>
        <p:spPr>
          <a:xfrm>
            <a:off x="7210484" y="1917032"/>
            <a:ext cx="3380352" cy="4093428"/>
          </a:xfrm>
        </p:spPr>
        <p:txBody>
          <a:bodyPr/>
          <a:lstStyle/>
          <a:p>
            <a:pPr marL="380985" indent="-380985">
              <a:lnSpc>
                <a:spcPct val="100000"/>
              </a:lnSpc>
              <a:buFont typeface="Arial" panose="020B0604020202020204" pitchFamily="34" charset="0"/>
              <a:buChar char="•"/>
            </a:pPr>
            <a:r>
              <a:rPr lang="en-US" sz="2000" dirty="0"/>
              <a:t>Account </a:t>
            </a:r>
          </a:p>
          <a:p>
            <a:pPr marL="380985" indent="-380985">
              <a:lnSpc>
                <a:spcPct val="100000"/>
              </a:lnSpc>
              <a:buFont typeface="Arial" panose="020B0604020202020204" pitchFamily="34" charset="0"/>
              <a:buChar char="•"/>
            </a:pPr>
            <a:r>
              <a:rPr lang="en-US" sz="2000" dirty="0"/>
              <a:t>Region</a:t>
            </a:r>
          </a:p>
          <a:p>
            <a:pPr marL="380985" indent="-380985">
              <a:lnSpc>
                <a:spcPct val="100000"/>
              </a:lnSpc>
              <a:buFont typeface="Arial" panose="020B0604020202020204" pitchFamily="34" charset="0"/>
              <a:buChar char="•"/>
            </a:pPr>
            <a:r>
              <a:rPr lang="en-US" sz="2000" dirty="0"/>
              <a:t>Availability </a:t>
            </a:r>
          </a:p>
          <a:p>
            <a:pPr marL="380985" indent="-380985">
              <a:lnSpc>
                <a:spcPct val="100000"/>
              </a:lnSpc>
              <a:buFont typeface="Arial" panose="020B0604020202020204" pitchFamily="34" charset="0"/>
              <a:buChar char="•"/>
            </a:pPr>
            <a:r>
              <a:rPr lang="en-US" sz="2000" dirty="0"/>
              <a:t>Network segmentation</a:t>
            </a:r>
          </a:p>
          <a:p>
            <a:pPr marL="380985" indent="-380985">
              <a:lnSpc>
                <a:spcPct val="100000"/>
              </a:lnSpc>
              <a:buFont typeface="Arial" panose="020B0604020202020204" pitchFamily="34" charset="0"/>
              <a:buChar char="•"/>
            </a:pPr>
            <a:r>
              <a:rPr lang="en-US" sz="2000" dirty="0"/>
              <a:t>Clusters</a:t>
            </a:r>
          </a:p>
          <a:p>
            <a:pPr marL="380985" indent="-380985">
              <a:lnSpc>
                <a:spcPct val="100000"/>
              </a:lnSpc>
              <a:buFont typeface="Arial" panose="020B0604020202020204" pitchFamily="34" charset="0"/>
              <a:buChar char="•"/>
            </a:pPr>
            <a:r>
              <a:rPr lang="en-US" sz="2000" dirty="0"/>
              <a:t>Compute</a:t>
            </a:r>
          </a:p>
          <a:p>
            <a:pPr marL="380985" indent="-380985">
              <a:lnSpc>
                <a:spcPct val="100000"/>
              </a:lnSpc>
              <a:buFont typeface="Arial" panose="020B0604020202020204" pitchFamily="34" charset="0"/>
              <a:buChar char="•"/>
            </a:pPr>
            <a:r>
              <a:rPr lang="en-US" sz="2000" dirty="0"/>
              <a:t>Namespace</a:t>
            </a:r>
          </a:p>
          <a:p>
            <a:pPr marL="380985" indent="-380985">
              <a:lnSpc>
                <a:spcPct val="100000"/>
              </a:lnSpc>
              <a:buFont typeface="Arial" panose="020B0604020202020204" pitchFamily="34" charset="0"/>
              <a:buChar char="•"/>
            </a:pPr>
            <a:r>
              <a:rPr lang="en-US" sz="2000" dirty="0"/>
              <a:t>Virtual clusters</a:t>
            </a:r>
          </a:p>
          <a:p>
            <a:pPr>
              <a:lnSpc>
                <a:spcPct val="100000"/>
              </a:lnSpc>
            </a:pPr>
            <a:endParaRPr lang="en-US" sz="2000" dirty="0"/>
          </a:p>
        </p:txBody>
      </p:sp>
      <p:sp>
        <p:nvSpPr>
          <p:cNvPr id="4" name="Right Brace 3">
            <a:extLst>
              <a:ext uri="{FF2B5EF4-FFF2-40B4-BE49-F238E27FC236}">
                <a16:creationId xmlns:a16="http://schemas.microsoft.com/office/drawing/2014/main" id="{A48DC28B-D802-20B4-BEDB-ECFD1F7B5B23}"/>
              </a:ext>
            </a:extLst>
          </p:cNvPr>
          <p:cNvSpPr/>
          <p:nvPr/>
        </p:nvSpPr>
        <p:spPr>
          <a:xfrm>
            <a:off x="5557776" y="1767682"/>
            <a:ext cx="520861" cy="3912243"/>
          </a:xfrm>
          <a:prstGeom prst="rightBrac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Tree>
    <p:extLst>
      <p:ext uri="{BB962C8B-B14F-4D97-AF65-F5344CB8AC3E}">
        <p14:creationId xmlns:p14="http://schemas.microsoft.com/office/powerpoint/2010/main" val="4286629999"/>
      </p:ext>
    </p:extLst>
  </p:cSld>
  <p:clrMapOvr>
    <a:masterClrMapping/>
  </p:clrMapOvr>
  <mc:AlternateContent xmlns:mc="http://schemas.openxmlformats.org/markup-compatibility/2006" xmlns:p14="http://schemas.microsoft.com/office/powerpoint/2010/main">
    <mc:Choice Requires="p14">
      <p:transition p14:dur="0" advTm="90448"/>
    </mc:Choice>
    <mc:Fallback xmlns="">
      <p:transition advTm="9044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2183-9A2D-6208-4ED9-F8FA87A0301D}"/>
              </a:ext>
            </a:extLst>
          </p:cNvPr>
          <p:cNvSpPr>
            <a:spLocks noGrp="1"/>
          </p:cNvSpPr>
          <p:nvPr>
            <p:ph type="title"/>
          </p:nvPr>
        </p:nvSpPr>
        <p:spPr/>
        <p:txBody>
          <a:bodyPr/>
          <a:lstStyle/>
          <a:p>
            <a:r>
              <a:rPr lang="en-US" dirty="0"/>
              <a:t>Platform design patterns</a:t>
            </a:r>
          </a:p>
        </p:txBody>
      </p:sp>
      <p:grpSp>
        <p:nvGrpSpPr>
          <p:cNvPr id="18" name="Group 17">
            <a:extLst>
              <a:ext uri="{FF2B5EF4-FFF2-40B4-BE49-F238E27FC236}">
                <a16:creationId xmlns:a16="http://schemas.microsoft.com/office/drawing/2014/main" id="{E8A2074B-D621-D08A-44C4-1D49C26F8AD4}"/>
              </a:ext>
            </a:extLst>
          </p:cNvPr>
          <p:cNvGrpSpPr/>
          <p:nvPr/>
        </p:nvGrpSpPr>
        <p:grpSpPr>
          <a:xfrm>
            <a:off x="1119569" y="2358664"/>
            <a:ext cx="9952861" cy="2140671"/>
            <a:chOff x="1207138" y="2043237"/>
            <a:chExt cx="9952861" cy="2140671"/>
          </a:xfrm>
        </p:grpSpPr>
        <p:grpSp>
          <p:nvGrpSpPr>
            <p:cNvPr id="5" name="Group 4">
              <a:extLst>
                <a:ext uri="{FF2B5EF4-FFF2-40B4-BE49-F238E27FC236}">
                  <a16:creationId xmlns:a16="http://schemas.microsoft.com/office/drawing/2014/main" id="{B7404D8A-321D-5469-0016-2F4EA4F7CFA5}"/>
                </a:ext>
              </a:extLst>
            </p:cNvPr>
            <p:cNvGrpSpPr/>
            <p:nvPr/>
          </p:nvGrpSpPr>
          <p:grpSpPr>
            <a:xfrm>
              <a:off x="1207138" y="2043237"/>
              <a:ext cx="1255152" cy="2140671"/>
              <a:chOff x="836748" y="2540948"/>
              <a:chExt cx="1255152" cy="2140671"/>
            </a:xfrm>
          </p:grpSpPr>
          <p:sp>
            <p:nvSpPr>
              <p:cNvPr id="9" name="TextBox 8">
                <a:extLst>
                  <a:ext uri="{FF2B5EF4-FFF2-40B4-BE49-F238E27FC236}">
                    <a16:creationId xmlns:a16="http://schemas.microsoft.com/office/drawing/2014/main" id="{A3D7969C-A6FE-71A6-7979-FEB486CD1260}"/>
                  </a:ext>
                </a:extLst>
              </p:cNvPr>
              <p:cNvSpPr txBox="1"/>
              <p:nvPr/>
            </p:nvSpPr>
            <p:spPr>
              <a:xfrm>
                <a:off x="836748" y="4035288"/>
                <a:ext cx="1255152" cy="64633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Account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as a Service</a:t>
                </a:r>
              </a:p>
            </p:txBody>
          </p:sp>
          <p:pic>
            <p:nvPicPr>
              <p:cNvPr id="11" name="Graphic 10">
                <a:extLst>
                  <a:ext uri="{FF2B5EF4-FFF2-40B4-BE49-F238E27FC236}">
                    <a16:creationId xmlns:a16="http://schemas.microsoft.com/office/drawing/2014/main" id="{B5B537FD-82D9-DE22-2FA6-BC20C29FED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4649" y="2540948"/>
                <a:ext cx="1247251" cy="1247251"/>
              </a:xfrm>
              <a:prstGeom prst="rect">
                <a:avLst/>
              </a:prstGeom>
            </p:spPr>
          </p:pic>
        </p:grpSp>
        <p:grpSp>
          <p:nvGrpSpPr>
            <p:cNvPr id="6" name="Group 5">
              <a:extLst>
                <a:ext uri="{FF2B5EF4-FFF2-40B4-BE49-F238E27FC236}">
                  <a16:creationId xmlns:a16="http://schemas.microsoft.com/office/drawing/2014/main" id="{22AD6BFC-46A9-3FAE-374D-D2D338886C33}"/>
                </a:ext>
              </a:extLst>
            </p:cNvPr>
            <p:cNvGrpSpPr/>
            <p:nvPr/>
          </p:nvGrpSpPr>
          <p:grpSpPr>
            <a:xfrm>
              <a:off x="3355260" y="2043237"/>
              <a:ext cx="1259393" cy="2140671"/>
              <a:chOff x="2988733" y="2540948"/>
              <a:chExt cx="1259393" cy="2140671"/>
            </a:xfrm>
          </p:grpSpPr>
          <p:sp>
            <p:nvSpPr>
              <p:cNvPr id="3" name="TextBox 2">
                <a:extLst>
                  <a:ext uri="{FF2B5EF4-FFF2-40B4-BE49-F238E27FC236}">
                    <a16:creationId xmlns:a16="http://schemas.microsoft.com/office/drawing/2014/main" id="{B98D815F-AB16-7424-94DB-355928681DC7}"/>
                  </a:ext>
                </a:extLst>
              </p:cNvPr>
              <p:cNvSpPr txBox="1"/>
              <p:nvPr/>
            </p:nvSpPr>
            <p:spPr>
              <a:xfrm>
                <a:off x="2988733" y="4035288"/>
                <a:ext cx="1255152" cy="64633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Template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as a Service</a:t>
                </a:r>
              </a:p>
            </p:txBody>
          </p:sp>
          <p:pic>
            <p:nvPicPr>
              <p:cNvPr id="12" name="Graphic 11">
                <a:extLst>
                  <a:ext uri="{FF2B5EF4-FFF2-40B4-BE49-F238E27FC236}">
                    <a16:creationId xmlns:a16="http://schemas.microsoft.com/office/drawing/2014/main" id="{0D0E3DEB-5D2E-70A7-DEA1-072E2655D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88733" y="2540948"/>
                <a:ext cx="1259393" cy="1259393"/>
              </a:xfrm>
              <a:prstGeom prst="rect">
                <a:avLst/>
              </a:prstGeom>
            </p:spPr>
          </p:pic>
        </p:grpSp>
        <p:grpSp>
          <p:nvGrpSpPr>
            <p:cNvPr id="10" name="Group 9">
              <a:extLst>
                <a:ext uri="{FF2B5EF4-FFF2-40B4-BE49-F238E27FC236}">
                  <a16:creationId xmlns:a16="http://schemas.microsoft.com/office/drawing/2014/main" id="{D16F30E3-199C-70A8-9B54-7D5FC3D8A721}"/>
                </a:ext>
              </a:extLst>
            </p:cNvPr>
            <p:cNvGrpSpPr/>
            <p:nvPr/>
          </p:nvGrpSpPr>
          <p:grpSpPr>
            <a:xfrm>
              <a:off x="5507624" y="2043237"/>
              <a:ext cx="1266362" cy="2140671"/>
              <a:chOff x="5129508" y="2540948"/>
              <a:chExt cx="1266362" cy="2140671"/>
            </a:xfrm>
          </p:grpSpPr>
          <p:sp>
            <p:nvSpPr>
              <p:cNvPr id="4" name="TextBox 3">
                <a:extLst>
                  <a:ext uri="{FF2B5EF4-FFF2-40B4-BE49-F238E27FC236}">
                    <a16:creationId xmlns:a16="http://schemas.microsoft.com/office/drawing/2014/main" id="{05B8A323-C737-CC57-206E-C6B37CDB7042}"/>
                  </a:ext>
                </a:extLst>
              </p:cNvPr>
              <p:cNvSpPr txBox="1"/>
              <p:nvPr/>
            </p:nvSpPr>
            <p:spPr>
              <a:xfrm>
                <a:off x="5140718" y="4035288"/>
                <a:ext cx="1255152" cy="64633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Cluster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as a Service</a:t>
                </a:r>
              </a:p>
            </p:txBody>
          </p:sp>
          <p:pic>
            <p:nvPicPr>
              <p:cNvPr id="13" name="Graphic 12">
                <a:extLst>
                  <a:ext uri="{FF2B5EF4-FFF2-40B4-BE49-F238E27FC236}">
                    <a16:creationId xmlns:a16="http://schemas.microsoft.com/office/drawing/2014/main" id="{C76655D3-BDC7-0ED8-AA4A-00DEAE4EA2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29508" y="2540948"/>
                <a:ext cx="1247251" cy="1247251"/>
              </a:xfrm>
              <a:prstGeom prst="rect">
                <a:avLst/>
              </a:prstGeom>
            </p:spPr>
          </p:pic>
        </p:grpSp>
        <p:grpSp>
          <p:nvGrpSpPr>
            <p:cNvPr id="16" name="Group 15">
              <a:extLst>
                <a:ext uri="{FF2B5EF4-FFF2-40B4-BE49-F238E27FC236}">
                  <a16:creationId xmlns:a16="http://schemas.microsoft.com/office/drawing/2014/main" id="{F50FF01F-5D6A-1D7C-6330-C9C5F9F9FEAD}"/>
                </a:ext>
              </a:extLst>
            </p:cNvPr>
            <p:cNvGrpSpPr/>
            <p:nvPr/>
          </p:nvGrpSpPr>
          <p:grpSpPr>
            <a:xfrm>
              <a:off x="7666957" y="2043237"/>
              <a:ext cx="1300036" cy="2140671"/>
              <a:chOff x="7275422" y="2540948"/>
              <a:chExt cx="1300036" cy="2140671"/>
            </a:xfrm>
          </p:grpSpPr>
          <p:sp>
            <p:nvSpPr>
              <p:cNvPr id="7" name="TextBox 6">
                <a:extLst>
                  <a:ext uri="{FF2B5EF4-FFF2-40B4-BE49-F238E27FC236}">
                    <a16:creationId xmlns:a16="http://schemas.microsoft.com/office/drawing/2014/main" id="{ECCA9DAF-35CF-146F-213B-32EC26B8925B}"/>
                  </a:ext>
                </a:extLst>
              </p:cNvPr>
              <p:cNvSpPr txBox="1"/>
              <p:nvPr/>
            </p:nvSpPr>
            <p:spPr>
              <a:xfrm>
                <a:off x="7275422" y="4035288"/>
                <a:ext cx="1300036" cy="64633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Namespace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as a Service</a:t>
                </a:r>
              </a:p>
            </p:txBody>
          </p:sp>
          <p:pic>
            <p:nvPicPr>
              <p:cNvPr id="14" name="Graphic 13">
                <a:extLst>
                  <a:ext uri="{FF2B5EF4-FFF2-40B4-BE49-F238E27FC236}">
                    <a16:creationId xmlns:a16="http://schemas.microsoft.com/office/drawing/2014/main" id="{FA450651-605E-F565-FB93-E5271B2ACA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6838" y="2540948"/>
                <a:ext cx="1237204" cy="1237204"/>
              </a:xfrm>
              <a:prstGeom prst="rect">
                <a:avLst/>
              </a:prstGeom>
            </p:spPr>
          </p:pic>
        </p:grpSp>
        <p:grpSp>
          <p:nvGrpSpPr>
            <p:cNvPr id="17" name="Group 16">
              <a:extLst>
                <a:ext uri="{FF2B5EF4-FFF2-40B4-BE49-F238E27FC236}">
                  <a16:creationId xmlns:a16="http://schemas.microsoft.com/office/drawing/2014/main" id="{73479873-36C8-B1DA-D00D-3C013EFFDAFC}"/>
                </a:ext>
              </a:extLst>
            </p:cNvPr>
            <p:cNvGrpSpPr/>
            <p:nvPr/>
          </p:nvGrpSpPr>
          <p:grpSpPr>
            <a:xfrm>
              <a:off x="9859963" y="2043237"/>
              <a:ext cx="1300036" cy="2140671"/>
              <a:chOff x="9489573" y="2540948"/>
              <a:chExt cx="1300036" cy="2140671"/>
            </a:xfrm>
          </p:grpSpPr>
          <p:sp>
            <p:nvSpPr>
              <p:cNvPr id="8" name="TextBox 7">
                <a:extLst>
                  <a:ext uri="{FF2B5EF4-FFF2-40B4-BE49-F238E27FC236}">
                    <a16:creationId xmlns:a16="http://schemas.microsoft.com/office/drawing/2014/main" id="{03EA1BA4-F2A1-0866-A056-25B87BE49577}"/>
                  </a:ext>
                </a:extLst>
              </p:cNvPr>
              <p:cNvSpPr txBox="1"/>
              <p:nvPr/>
            </p:nvSpPr>
            <p:spPr>
              <a:xfrm>
                <a:off x="9489573" y="4035288"/>
                <a:ext cx="1300036" cy="64633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Platform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Display"/>
                    <a:ea typeface="+mn-ea"/>
                    <a:cs typeface="+mn-cs"/>
                  </a:rPr>
                  <a:t>as a Service</a:t>
                </a:r>
              </a:p>
            </p:txBody>
          </p:sp>
          <p:pic>
            <p:nvPicPr>
              <p:cNvPr id="15" name="Graphic 14">
                <a:extLst>
                  <a:ext uri="{FF2B5EF4-FFF2-40B4-BE49-F238E27FC236}">
                    <a16:creationId xmlns:a16="http://schemas.microsoft.com/office/drawing/2014/main" id="{FB1B3852-FBA1-842B-CDEE-D1C4B9F6ED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15966" y="2540948"/>
                <a:ext cx="1247251" cy="1247251"/>
              </a:xfrm>
              <a:prstGeom prst="rect">
                <a:avLst/>
              </a:prstGeom>
            </p:spPr>
          </p:pic>
        </p:grpSp>
      </p:grpSp>
    </p:spTree>
    <p:extLst>
      <p:ext uri="{BB962C8B-B14F-4D97-AF65-F5344CB8AC3E}">
        <p14:creationId xmlns:p14="http://schemas.microsoft.com/office/powerpoint/2010/main" val="3165963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5" name="Title 2094">
            <a:extLst>
              <a:ext uri="{FF2B5EF4-FFF2-40B4-BE49-F238E27FC236}">
                <a16:creationId xmlns:a16="http://schemas.microsoft.com/office/drawing/2014/main" id="{7B0F794D-587B-E8CE-DD73-A59D7505D6AD}"/>
              </a:ext>
            </a:extLst>
          </p:cNvPr>
          <p:cNvSpPr>
            <a:spLocks noGrp="1"/>
          </p:cNvSpPr>
          <p:nvPr>
            <p:ph type="title"/>
          </p:nvPr>
        </p:nvSpPr>
        <p:spPr/>
        <p:txBody>
          <a:bodyPr/>
          <a:lstStyle/>
          <a:p>
            <a:r>
              <a:rPr lang="en-US" dirty="0">
                <a:solidFill>
                  <a:schemeClr val="tx1"/>
                </a:solidFill>
              </a:rPr>
              <a:t>Building a platform with Kubernetes in practice</a:t>
            </a:r>
          </a:p>
        </p:txBody>
      </p:sp>
      <p:sp>
        <p:nvSpPr>
          <p:cNvPr id="3" name="Slide Number Placeholder 2">
            <a:extLst>
              <a:ext uri="{FF2B5EF4-FFF2-40B4-BE49-F238E27FC236}">
                <a16:creationId xmlns:a16="http://schemas.microsoft.com/office/drawing/2014/main" id="{2416EEA3-3CC3-7D41-81D0-D47ECB156B24}"/>
              </a:ext>
            </a:extLst>
          </p:cNvPr>
          <p:cNvSpPr>
            <a:spLocks noGrp="1"/>
          </p:cNvSpPr>
          <p:nvPr>
            <p:ph type="sldNum" sz="quarter" idx="4294967295"/>
          </p:nvPr>
        </p:nvSpPr>
        <p:spPr>
          <a:xfrm>
            <a:off x="9448800" y="62896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FFFFF">
                    <a:tint val="75000"/>
                  </a:srgb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FFFFFF">
                  <a:tint val="75000"/>
                </a:srgbClr>
              </a:solidFill>
              <a:effectLst/>
              <a:uLnTx/>
              <a:uFillTx/>
              <a:latin typeface="Amazon Ember Display"/>
              <a:ea typeface="+mn-ea"/>
              <a:cs typeface="+mn-cs"/>
            </a:endParaRPr>
          </a:p>
        </p:txBody>
      </p:sp>
      <p:pic>
        <p:nvPicPr>
          <p:cNvPr id="26" name="Graphic 23">
            <a:extLst>
              <a:ext uri="{FF2B5EF4-FFF2-40B4-BE49-F238E27FC236}">
                <a16:creationId xmlns:a16="http://schemas.microsoft.com/office/drawing/2014/main" id="{DDE3625F-3E74-6E95-5DC9-B76CD8028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952" y="250462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a:extLst>
              <a:ext uri="{FF2B5EF4-FFF2-40B4-BE49-F238E27FC236}">
                <a16:creationId xmlns:a16="http://schemas.microsoft.com/office/drawing/2014/main" id="{46A7DE59-8FC2-5A6A-639D-59AA2FF8E664}"/>
              </a:ext>
            </a:extLst>
          </p:cNvPr>
          <p:cNvSpPr/>
          <p:nvPr/>
        </p:nvSpPr>
        <p:spPr>
          <a:xfrm>
            <a:off x="2464367" y="2508574"/>
            <a:ext cx="5079292" cy="3229066"/>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9902"/>
                </a:solidFill>
                <a:effectLst/>
                <a:uLnTx/>
                <a:uFillTx/>
                <a:latin typeface="Arial" panose="020B0604020202020204" pitchFamily="34" charset="0"/>
                <a:ea typeface="+mn-ea"/>
                <a:cs typeface="Arial" panose="020B0604020202020204" pitchFamily="34" charset="0"/>
              </a:rPr>
              <a:t>EKS Cluster</a:t>
            </a:r>
          </a:p>
        </p:txBody>
      </p:sp>
      <p:sp>
        <p:nvSpPr>
          <p:cNvPr id="30" name="Rectangle 29">
            <a:extLst>
              <a:ext uri="{FF2B5EF4-FFF2-40B4-BE49-F238E27FC236}">
                <a16:creationId xmlns:a16="http://schemas.microsoft.com/office/drawing/2014/main" id="{70E82F56-71B5-DDB9-280D-EE535B8DA88B}"/>
              </a:ext>
            </a:extLst>
          </p:cNvPr>
          <p:cNvSpPr/>
          <p:nvPr/>
        </p:nvSpPr>
        <p:spPr>
          <a:xfrm>
            <a:off x="2114692" y="1848960"/>
            <a:ext cx="5557691" cy="426592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4F8B"/>
                </a:solidFill>
                <a:effectLst/>
                <a:uLnTx/>
                <a:uFillTx/>
                <a:latin typeface="Arial" panose="020B0604020202020204" pitchFamily="34" charset="0"/>
                <a:ea typeface="+mn-ea"/>
                <a:cs typeface="Arial" panose="020B0604020202020204" pitchFamily="34" charset="0"/>
              </a:rPr>
              <a:t>Central AWS account</a:t>
            </a:r>
          </a:p>
        </p:txBody>
      </p:sp>
      <p:pic>
        <p:nvPicPr>
          <p:cNvPr id="31" name="Graphic 30">
            <a:extLst>
              <a:ext uri="{FF2B5EF4-FFF2-40B4-BE49-F238E27FC236}">
                <a16:creationId xmlns:a16="http://schemas.microsoft.com/office/drawing/2014/main" id="{B4914571-29B9-2713-17E4-C4E7DA6151B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35883" y="1954822"/>
            <a:ext cx="381000" cy="381000"/>
          </a:xfrm>
          <a:prstGeom prst="rect">
            <a:avLst/>
          </a:prstGeom>
        </p:spPr>
      </p:pic>
      <p:pic>
        <p:nvPicPr>
          <p:cNvPr id="2050" name="Picture 2" descr="CNCF Branding | Crossplane">
            <a:extLst>
              <a:ext uri="{FF2B5EF4-FFF2-40B4-BE49-F238E27FC236}">
                <a16:creationId xmlns:a16="http://schemas.microsoft.com/office/drawing/2014/main" id="{90A7A2EF-048F-5696-75E1-C72B111037DD}"/>
              </a:ext>
            </a:extLst>
          </p:cNvPr>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45315" y="3510939"/>
            <a:ext cx="466344" cy="46634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82824D86-DC97-426B-D339-0D4C10B7071D}"/>
              </a:ext>
            </a:extLst>
          </p:cNvPr>
          <p:cNvSpPr/>
          <p:nvPr/>
        </p:nvSpPr>
        <p:spPr>
          <a:xfrm>
            <a:off x="9339314" y="1957108"/>
            <a:ext cx="2457088" cy="3872097"/>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4F8B"/>
                </a:solidFill>
                <a:effectLst/>
                <a:uLnTx/>
                <a:uFillTx/>
                <a:latin typeface="Arial" panose="020B0604020202020204" pitchFamily="34" charset="0"/>
                <a:ea typeface="+mn-ea"/>
                <a:cs typeface="Arial" panose="020B0604020202020204" pitchFamily="34" charset="0"/>
              </a:rPr>
              <a:t>Tenant AWS Account</a:t>
            </a:r>
          </a:p>
        </p:txBody>
      </p:sp>
      <p:pic>
        <p:nvPicPr>
          <p:cNvPr id="58" name="Graphic 57">
            <a:extLst>
              <a:ext uri="{FF2B5EF4-FFF2-40B4-BE49-F238E27FC236}">
                <a16:creationId xmlns:a16="http://schemas.microsoft.com/office/drawing/2014/main" id="{6F1F2B02-1A6B-FA77-F963-9EE0B894754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117299" y="1848000"/>
            <a:ext cx="381000" cy="381000"/>
          </a:xfrm>
          <a:prstGeom prst="rect">
            <a:avLst/>
          </a:prstGeom>
        </p:spPr>
      </p:pic>
      <p:cxnSp>
        <p:nvCxnSpPr>
          <p:cNvPr id="2058" name="Elbow Connector 2057">
            <a:extLst>
              <a:ext uri="{FF2B5EF4-FFF2-40B4-BE49-F238E27FC236}">
                <a16:creationId xmlns:a16="http://schemas.microsoft.com/office/drawing/2014/main" id="{D4ACC9DB-97F0-4AD7-D128-D8986EDEA66F}"/>
              </a:ext>
            </a:extLst>
          </p:cNvPr>
          <p:cNvCxnSpPr>
            <a:cxnSpLocks/>
            <a:stCxn id="2050" idx="0"/>
            <a:endCxn id="2" idx="1"/>
          </p:cNvCxnSpPr>
          <p:nvPr/>
        </p:nvCxnSpPr>
        <p:spPr>
          <a:xfrm rot="5400000" flipH="1" flipV="1">
            <a:off x="5939173" y="1331647"/>
            <a:ext cx="1318606" cy="3039978"/>
          </a:xfrm>
          <a:prstGeom prst="bentConnector2">
            <a:avLst/>
          </a:prstGeom>
          <a:ln w="12700">
            <a:solidFill>
              <a:srgbClr val="8FA7C4"/>
            </a:solidFill>
            <a:headEnd type="triangl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051" name="Group 2050">
            <a:extLst>
              <a:ext uri="{FF2B5EF4-FFF2-40B4-BE49-F238E27FC236}">
                <a16:creationId xmlns:a16="http://schemas.microsoft.com/office/drawing/2014/main" id="{359046EB-D645-57B2-5252-4F31B7A26A13}"/>
              </a:ext>
            </a:extLst>
          </p:cNvPr>
          <p:cNvGrpSpPr/>
          <p:nvPr/>
        </p:nvGrpSpPr>
        <p:grpSpPr>
          <a:xfrm>
            <a:off x="227394" y="5471160"/>
            <a:ext cx="506870" cy="550815"/>
            <a:chOff x="227394" y="5471160"/>
            <a:chExt cx="506870" cy="550815"/>
          </a:xfrm>
        </p:grpSpPr>
        <p:pic>
          <p:nvPicPr>
            <p:cNvPr id="2067" name="Graphic 2066">
              <a:extLst>
                <a:ext uri="{FF2B5EF4-FFF2-40B4-BE49-F238E27FC236}">
                  <a16:creationId xmlns:a16="http://schemas.microsoft.com/office/drawing/2014/main" id="{F949BE2A-C5DC-135A-9D8E-82E12F954AE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flipH="1">
              <a:off x="321904" y="5471160"/>
              <a:ext cx="320040" cy="320040"/>
            </a:xfrm>
            <a:prstGeom prst="rect">
              <a:avLst/>
            </a:prstGeom>
          </p:spPr>
        </p:pic>
        <p:sp>
          <p:nvSpPr>
            <p:cNvPr id="2068" name="TextBox 2067">
              <a:extLst>
                <a:ext uri="{FF2B5EF4-FFF2-40B4-BE49-F238E27FC236}">
                  <a16:creationId xmlns:a16="http://schemas.microsoft.com/office/drawing/2014/main" id="{F235C735-226F-BF32-9594-61AE8AB90741}"/>
                </a:ext>
              </a:extLst>
            </p:cNvPr>
            <p:cNvSpPr txBox="1">
              <a:spLocks/>
            </p:cNvSpPr>
            <p:nvPr/>
          </p:nvSpPr>
          <p:spPr>
            <a:xfrm>
              <a:off x="227394" y="5760365"/>
              <a:ext cx="506870"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2F4F4"/>
                  </a:solidFill>
                  <a:effectLst/>
                  <a:uLnTx/>
                  <a:uFillTx/>
                  <a:latin typeface="Arial" panose="020B0604020202020204" pitchFamily="34" charset="0"/>
                  <a:ea typeface="+mn-ea"/>
                  <a:cs typeface="Arial" panose="020B0604020202020204" pitchFamily="34" charset="0"/>
                </a:rPr>
                <a:t>Devs</a:t>
              </a:r>
            </a:p>
          </p:txBody>
        </p:sp>
      </p:grpSp>
      <p:grpSp>
        <p:nvGrpSpPr>
          <p:cNvPr id="2071" name="Group 2070">
            <a:extLst>
              <a:ext uri="{FF2B5EF4-FFF2-40B4-BE49-F238E27FC236}">
                <a16:creationId xmlns:a16="http://schemas.microsoft.com/office/drawing/2014/main" id="{BF10BA37-F4FF-36B2-0BA7-822779956144}"/>
              </a:ext>
            </a:extLst>
          </p:cNvPr>
          <p:cNvGrpSpPr/>
          <p:nvPr/>
        </p:nvGrpSpPr>
        <p:grpSpPr>
          <a:xfrm rot="16200000">
            <a:off x="-46638" y="4589182"/>
            <a:ext cx="843041" cy="314674"/>
            <a:chOff x="1639034" y="3055429"/>
            <a:chExt cx="843041" cy="314674"/>
          </a:xfrm>
        </p:grpSpPr>
        <p:sp>
          <p:nvSpPr>
            <p:cNvPr id="2069" name="TextBox 2068">
              <a:extLst>
                <a:ext uri="{FF2B5EF4-FFF2-40B4-BE49-F238E27FC236}">
                  <a16:creationId xmlns:a16="http://schemas.microsoft.com/office/drawing/2014/main" id="{08E00644-ABE9-9B19-29BC-FE088E277FCC}"/>
                </a:ext>
              </a:extLst>
            </p:cNvPr>
            <p:cNvSpPr txBox="1"/>
            <p:nvPr/>
          </p:nvSpPr>
          <p:spPr>
            <a:xfrm>
              <a:off x="1639034" y="3055429"/>
              <a:ext cx="83615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2F4F4"/>
                  </a:solidFill>
                  <a:effectLst/>
                  <a:uLnTx/>
                  <a:uFillTx/>
                  <a:latin typeface="Arial" panose="020B0604020202020204" pitchFamily="34" charset="0"/>
                  <a:ea typeface="+mn-ea"/>
                  <a:cs typeface="Arial" panose="020B0604020202020204" pitchFamily="34" charset="0"/>
                </a:rPr>
                <a:t>git push</a:t>
              </a:r>
            </a:p>
          </p:txBody>
        </p:sp>
        <p:cxnSp>
          <p:nvCxnSpPr>
            <p:cNvPr id="2070" name="Straight Arrow Connector 2069">
              <a:extLst>
                <a:ext uri="{FF2B5EF4-FFF2-40B4-BE49-F238E27FC236}">
                  <a16:creationId xmlns:a16="http://schemas.microsoft.com/office/drawing/2014/main" id="{DBB95CD2-ECE3-75B5-0AD2-6F5D3ED42A94}"/>
                </a:ext>
              </a:extLst>
            </p:cNvPr>
            <p:cNvCxnSpPr>
              <a:cxnSpLocks/>
            </p:cNvCxnSpPr>
            <p:nvPr/>
          </p:nvCxnSpPr>
          <p:spPr>
            <a:xfrm rot="16200000" flipH="1">
              <a:off x="2061708" y="2949735"/>
              <a:ext cx="4578" cy="836157"/>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2079" name="Group 2078">
            <a:extLst>
              <a:ext uri="{FF2B5EF4-FFF2-40B4-BE49-F238E27FC236}">
                <a16:creationId xmlns:a16="http://schemas.microsoft.com/office/drawing/2014/main" id="{5908AB9C-A5CF-9F2D-B206-B0A0A21018ED}"/>
              </a:ext>
            </a:extLst>
          </p:cNvPr>
          <p:cNvGrpSpPr/>
          <p:nvPr/>
        </p:nvGrpSpPr>
        <p:grpSpPr>
          <a:xfrm>
            <a:off x="11950" y="3534305"/>
            <a:ext cx="1073150" cy="735459"/>
            <a:chOff x="2392946" y="3116365"/>
            <a:chExt cx="1073150" cy="735459"/>
          </a:xfrm>
        </p:grpSpPr>
        <p:pic>
          <p:nvPicPr>
            <p:cNvPr id="2072" name="Graphic 14">
              <a:extLst>
                <a:ext uri="{FF2B5EF4-FFF2-40B4-BE49-F238E27FC236}">
                  <a16:creationId xmlns:a16="http://schemas.microsoft.com/office/drawing/2014/main" id="{65FDD855-653D-52BE-8657-B024278DFEB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86381" y="311636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3" name="TextBox 31">
              <a:extLst>
                <a:ext uri="{FF2B5EF4-FFF2-40B4-BE49-F238E27FC236}">
                  <a16:creationId xmlns:a16="http://schemas.microsoft.com/office/drawing/2014/main" id="{FEB241A0-AB60-0647-A41D-97CA203A522F}"/>
                </a:ext>
              </a:extLst>
            </p:cNvPr>
            <p:cNvSpPr txBox="1">
              <a:spLocks noChangeArrowheads="1"/>
            </p:cNvSpPr>
            <p:nvPr/>
          </p:nvSpPr>
          <p:spPr bwMode="auto">
            <a:xfrm>
              <a:off x="2392946" y="359021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2F4F4"/>
                  </a:solidFill>
                  <a:effectLst/>
                  <a:uLnTx/>
                  <a:uFillTx/>
                  <a:latin typeface="Arial" panose="020B0604020202020204" pitchFamily="34" charset="0"/>
                  <a:ea typeface="+mn-ea"/>
                  <a:cs typeface="Arial" panose="020B0604020202020204" pitchFamily="34" charset="0"/>
                </a:rPr>
                <a:t>Repo</a:t>
              </a:r>
            </a:p>
          </p:txBody>
        </p:sp>
      </p:grpSp>
      <p:sp>
        <p:nvSpPr>
          <p:cNvPr id="2077" name="Rectangle 2076">
            <a:extLst>
              <a:ext uri="{FF2B5EF4-FFF2-40B4-BE49-F238E27FC236}">
                <a16:creationId xmlns:a16="http://schemas.microsoft.com/office/drawing/2014/main" id="{787E6289-C65B-DDBD-D425-D35C44C0B669}"/>
              </a:ext>
            </a:extLst>
          </p:cNvPr>
          <p:cNvSpPr/>
          <p:nvPr/>
        </p:nvSpPr>
        <p:spPr>
          <a:xfrm>
            <a:off x="2557848" y="3135906"/>
            <a:ext cx="3067799" cy="1086033"/>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4"/>
                </a:solidFill>
                <a:effectLst/>
                <a:uLnTx/>
                <a:uFillTx/>
                <a:latin typeface="Arial" panose="020B0604020202020204" pitchFamily="34" charset="0"/>
                <a:ea typeface="+mn-ea"/>
                <a:cs typeface="Arial" panose="020B0604020202020204" pitchFamily="34" charset="0"/>
              </a:rPr>
              <a:t>System Namespace</a:t>
            </a:r>
          </a:p>
        </p:txBody>
      </p:sp>
      <p:pic>
        <p:nvPicPr>
          <p:cNvPr id="2078" name="Picture 6" descr="CNCF Branding | Argo">
            <a:extLst>
              <a:ext uri="{FF2B5EF4-FFF2-40B4-BE49-F238E27FC236}">
                <a16:creationId xmlns:a16="http://schemas.microsoft.com/office/drawing/2014/main" id="{EBB004C0-51BB-31A2-1978-7F2A326D91BA}"/>
              </a:ext>
            </a:extLst>
          </p:cNvPr>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59566" y="3607091"/>
            <a:ext cx="689648" cy="320040"/>
          </a:xfrm>
          <a:prstGeom prst="rect">
            <a:avLst/>
          </a:prstGeom>
          <a:noFill/>
          <a:extLst>
            <a:ext uri="{909E8E84-426E-40DD-AFC4-6F175D3DCCD1}">
              <a14:hiddenFill xmlns:a14="http://schemas.microsoft.com/office/drawing/2010/main">
                <a:solidFill>
                  <a:srgbClr val="FFFFFF"/>
                </a:solidFill>
              </a14:hiddenFill>
            </a:ext>
          </a:extLst>
        </p:spPr>
      </p:pic>
      <p:sp>
        <p:nvSpPr>
          <p:cNvPr id="2084" name="TextBox 2083">
            <a:extLst>
              <a:ext uri="{FF2B5EF4-FFF2-40B4-BE49-F238E27FC236}">
                <a16:creationId xmlns:a16="http://schemas.microsoft.com/office/drawing/2014/main" id="{E0A8B4F3-813A-C64C-9723-32F11DF3C19C}"/>
              </a:ext>
            </a:extLst>
          </p:cNvPr>
          <p:cNvSpPr txBox="1"/>
          <p:nvPr/>
        </p:nvSpPr>
        <p:spPr>
          <a:xfrm>
            <a:off x="919490" y="3470588"/>
            <a:ext cx="150655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2F4F4"/>
                </a:solidFill>
                <a:effectLst/>
                <a:uLnTx/>
                <a:uFillTx/>
                <a:latin typeface="Arial" panose="020B0604020202020204" pitchFamily="34" charset="0"/>
                <a:ea typeface="+mn-ea"/>
                <a:cs typeface="Arial" panose="020B0604020202020204" pitchFamily="34" charset="0"/>
              </a:rPr>
              <a:t>webhook</a:t>
            </a:r>
          </a:p>
        </p:txBody>
      </p:sp>
      <p:cxnSp>
        <p:nvCxnSpPr>
          <p:cNvPr id="2085" name="Elbow Connector 2084">
            <a:extLst>
              <a:ext uri="{FF2B5EF4-FFF2-40B4-BE49-F238E27FC236}">
                <a16:creationId xmlns:a16="http://schemas.microsoft.com/office/drawing/2014/main" id="{5CB52150-B347-72F7-3BE0-6458D4459F69}"/>
              </a:ext>
            </a:extLst>
          </p:cNvPr>
          <p:cNvCxnSpPr>
            <a:cxnSpLocks/>
            <a:stCxn id="2072" idx="3"/>
            <a:endCxn id="2078" idx="1"/>
          </p:cNvCxnSpPr>
          <p:nvPr/>
        </p:nvCxnSpPr>
        <p:spPr>
          <a:xfrm flipV="1">
            <a:off x="775285" y="3767111"/>
            <a:ext cx="2184281" cy="2144"/>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089" name="TextBox 2088">
            <a:extLst>
              <a:ext uri="{FF2B5EF4-FFF2-40B4-BE49-F238E27FC236}">
                <a16:creationId xmlns:a16="http://schemas.microsoft.com/office/drawing/2014/main" id="{625940A4-C54A-433C-90A0-E852EDAB1027}"/>
              </a:ext>
            </a:extLst>
          </p:cNvPr>
          <p:cNvSpPr txBox="1"/>
          <p:nvPr/>
        </p:nvSpPr>
        <p:spPr>
          <a:xfrm>
            <a:off x="5816125" y="1914481"/>
            <a:ext cx="13452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2F4F4"/>
                </a:solidFill>
                <a:effectLst/>
                <a:uLnTx/>
                <a:uFillTx/>
                <a:latin typeface="Arial" panose="020B0604020202020204" pitchFamily="34" charset="0"/>
                <a:ea typeface="+mn-ea"/>
                <a:cs typeface="Arial" panose="020B0604020202020204" pitchFamily="34" charset="0"/>
              </a:rPr>
              <a:t>provision</a:t>
            </a:r>
          </a:p>
        </p:txBody>
      </p:sp>
      <p:sp>
        <p:nvSpPr>
          <p:cNvPr id="7" name="Rectangle 6">
            <a:extLst>
              <a:ext uri="{FF2B5EF4-FFF2-40B4-BE49-F238E27FC236}">
                <a16:creationId xmlns:a16="http://schemas.microsoft.com/office/drawing/2014/main" id="{487EE9F3-CC36-B9C9-410E-D99544106EC0}"/>
              </a:ext>
            </a:extLst>
          </p:cNvPr>
          <p:cNvSpPr/>
          <p:nvPr/>
        </p:nvSpPr>
        <p:spPr>
          <a:xfrm>
            <a:off x="2563084" y="4363591"/>
            <a:ext cx="3062563" cy="1133815"/>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4"/>
                </a:solidFill>
                <a:effectLst/>
                <a:uLnTx/>
                <a:uFillTx/>
                <a:latin typeface="Arial" panose="020B0604020202020204" pitchFamily="34" charset="0"/>
                <a:ea typeface="+mn-ea"/>
                <a:cs typeface="Arial" panose="020B0604020202020204" pitchFamily="34" charset="0"/>
              </a:rPr>
              <a:t>K8s Control Plane</a:t>
            </a:r>
          </a:p>
        </p:txBody>
      </p:sp>
      <p:grpSp>
        <p:nvGrpSpPr>
          <p:cNvPr id="61" name="Group 60">
            <a:extLst>
              <a:ext uri="{FF2B5EF4-FFF2-40B4-BE49-F238E27FC236}">
                <a16:creationId xmlns:a16="http://schemas.microsoft.com/office/drawing/2014/main" id="{D347D94A-F147-30F6-444B-A037702D4C75}"/>
              </a:ext>
            </a:extLst>
          </p:cNvPr>
          <p:cNvGrpSpPr/>
          <p:nvPr/>
        </p:nvGrpSpPr>
        <p:grpSpPr>
          <a:xfrm>
            <a:off x="3953450" y="4745023"/>
            <a:ext cx="1609509" cy="660141"/>
            <a:chOff x="2363938" y="4028288"/>
            <a:chExt cx="1609509" cy="660141"/>
          </a:xfrm>
        </p:grpSpPr>
        <p:sp>
          <p:nvSpPr>
            <p:cNvPr id="4" name="TextBox 3">
              <a:extLst>
                <a:ext uri="{FF2B5EF4-FFF2-40B4-BE49-F238E27FC236}">
                  <a16:creationId xmlns:a16="http://schemas.microsoft.com/office/drawing/2014/main" id="{FF819E73-3DE3-6908-1242-9A0F4DAEB434}"/>
                </a:ext>
              </a:extLst>
            </p:cNvPr>
            <p:cNvSpPr txBox="1"/>
            <p:nvPr/>
          </p:nvSpPr>
          <p:spPr>
            <a:xfrm>
              <a:off x="2363938" y="4426819"/>
              <a:ext cx="160950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2F4F4"/>
                  </a:solidFill>
                  <a:effectLst/>
                  <a:uLnTx/>
                  <a:uFillTx/>
                  <a:latin typeface="Arial" panose="020B0604020202020204" pitchFamily="34" charset="0"/>
                  <a:ea typeface="+mn-ea"/>
                  <a:cs typeface="Arial" panose="020B0604020202020204" pitchFamily="34" charset="0"/>
                </a:rPr>
                <a:t>Admission Controller</a:t>
              </a:r>
            </a:p>
          </p:txBody>
        </p:sp>
        <p:pic>
          <p:nvPicPr>
            <p:cNvPr id="8" name="Graphic 22">
              <a:extLst>
                <a:ext uri="{FF2B5EF4-FFF2-40B4-BE49-F238E27FC236}">
                  <a16:creationId xmlns:a16="http://schemas.microsoft.com/office/drawing/2014/main" id="{3B944395-F2B5-4BBC-C021-3F58DBD5F32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08673" y="4028288"/>
              <a:ext cx="32004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8" name="Group 2047">
            <a:extLst>
              <a:ext uri="{FF2B5EF4-FFF2-40B4-BE49-F238E27FC236}">
                <a16:creationId xmlns:a16="http://schemas.microsoft.com/office/drawing/2014/main" id="{AA188599-A8E3-B30C-F779-9309E1AB2026}"/>
              </a:ext>
            </a:extLst>
          </p:cNvPr>
          <p:cNvGrpSpPr/>
          <p:nvPr/>
        </p:nvGrpSpPr>
        <p:grpSpPr>
          <a:xfrm>
            <a:off x="3811577" y="3507366"/>
            <a:ext cx="605958" cy="626628"/>
            <a:chOff x="5823113" y="4076173"/>
            <a:chExt cx="605958" cy="626628"/>
          </a:xfrm>
        </p:grpSpPr>
        <p:pic>
          <p:nvPicPr>
            <p:cNvPr id="9" name="Graphic 10">
              <a:extLst>
                <a:ext uri="{FF2B5EF4-FFF2-40B4-BE49-F238E27FC236}">
                  <a16:creationId xmlns:a16="http://schemas.microsoft.com/office/drawing/2014/main" id="{CA046596-B2D7-88A8-1092-F3AD4486A9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66072" y="4076173"/>
              <a:ext cx="32004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A5413795-A6EA-E486-CDC2-9B888FCD4F18}"/>
                </a:ext>
              </a:extLst>
            </p:cNvPr>
            <p:cNvSpPr txBox="1"/>
            <p:nvPr/>
          </p:nvSpPr>
          <p:spPr>
            <a:xfrm>
              <a:off x="5823113" y="4441191"/>
              <a:ext cx="60595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2F4F4"/>
                  </a:solidFill>
                  <a:effectLst/>
                  <a:uLnTx/>
                  <a:uFillTx/>
                  <a:latin typeface="Arial" panose="020B0604020202020204" pitchFamily="34" charset="0"/>
                  <a:ea typeface="+mn-ea"/>
                  <a:cs typeface="Arial" panose="020B0604020202020204" pitchFamily="34" charset="0"/>
                </a:rPr>
                <a:t>OPA</a:t>
              </a:r>
            </a:p>
          </p:txBody>
        </p:sp>
      </p:grpSp>
      <p:grpSp>
        <p:nvGrpSpPr>
          <p:cNvPr id="63" name="Group 62">
            <a:extLst>
              <a:ext uri="{FF2B5EF4-FFF2-40B4-BE49-F238E27FC236}">
                <a16:creationId xmlns:a16="http://schemas.microsoft.com/office/drawing/2014/main" id="{C9C19F4C-39E7-7A5D-75CF-81CBC70824B3}"/>
              </a:ext>
            </a:extLst>
          </p:cNvPr>
          <p:cNvGrpSpPr/>
          <p:nvPr/>
        </p:nvGrpSpPr>
        <p:grpSpPr>
          <a:xfrm>
            <a:off x="2592564" y="4743076"/>
            <a:ext cx="1018693" cy="659062"/>
            <a:chOff x="5491473" y="4031587"/>
            <a:chExt cx="1018693" cy="659062"/>
          </a:xfrm>
        </p:grpSpPr>
        <p:pic>
          <p:nvPicPr>
            <p:cNvPr id="11" name="Graphic 11">
              <a:extLst>
                <a:ext uri="{FF2B5EF4-FFF2-40B4-BE49-F238E27FC236}">
                  <a16:creationId xmlns:a16="http://schemas.microsoft.com/office/drawing/2014/main" id="{9712BFF2-F66A-43E0-05F2-EB2571C85E6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70334" y="4031587"/>
              <a:ext cx="30380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0E7173EC-E59D-E954-96E0-A0823A0F47B1}"/>
                </a:ext>
              </a:extLst>
            </p:cNvPr>
            <p:cNvSpPr txBox="1">
              <a:spLocks noChangeArrowheads="1"/>
            </p:cNvSpPr>
            <p:nvPr/>
          </p:nvSpPr>
          <p:spPr bwMode="auto">
            <a:xfrm>
              <a:off x="5491473" y="4429039"/>
              <a:ext cx="101869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API Server</a:t>
              </a:r>
            </a:p>
          </p:txBody>
        </p:sp>
      </p:grpSp>
      <p:grpSp>
        <p:nvGrpSpPr>
          <p:cNvPr id="13" name="Group 12">
            <a:extLst>
              <a:ext uri="{FF2B5EF4-FFF2-40B4-BE49-F238E27FC236}">
                <a16:creationId xmlns:a16="http://schemas.microsoft.com/office/drawing/2014/main" id="{F754B38A-B4A8-E2DA-12E2-5F966B5B544C}"/>
              </a:ext>
            </a:extLst>
          </p:cNvPr>
          <p:cNvGrpSpPr/>
          <p:nvPr/>
        </p:nvGrpSpPr>
        <p:grpSpPr>
          <a:xfrm>
            <a:off x="10725912" y="2468880"/>
            <a:ext cx="538957" cy="761674"/>
            <a:chOff x="8872578" y="5119150"/>
            <a:chExt cx="538957" cy="761674"/>
          </a:xfrm>
        </p:grpSpPr>
        <p:pic>
          <p:nvPicPr>
            <p:cNvPr id="14" name="Graphic 8">
              <a:extLst>
                <a:ext uri="{FF2B5EF4-FFF2-40B4-BE49-F238E27FC236}">
                  <a16:creationId xmlns:a16="http://schemas.microsoft.com/office/drawing/2014/main" id="{2AB1F26E-75A4-C7BB-A857-2E7966AC65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13457" y="51191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2">
              <a:extLst>
                <a:ext uri="{FF2B5EF4-FFF2-40B4-BE49-F238E27FC236}">
                  <a16:creationId xmlns:a16="http://schemas.microsoft.com/office/drawing/2014/main" id="{7D81F1F5-E9A7-8054-F516-31DA4AC3C9A2}"/>
                </a:ext>
              </a:extLst>
            </p:cNvPr>
            <p:cNvSpPr txBox="1">
              <a:spLocks noChangeArrowheads="1"/>
            </p:cNvSpPr>
            <p:nvPr/>
          </p:nvSpPr>
          <p:spPr bwMode="auto">
            <a:xfrm>
              <a:off x="8872578" y="5619214"/>
              <a:ext cx="53895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S3</a:t>
              </a:r>
            </a:p>
          </p:txBody>
        </p:sp>
      </p:grpSp>
      <p:grpSp>
        <p:nvGrpSpPr>
          <p:cNvPr id="16" name="Group 15">
            <a:extLst>
              <a:ext uri="{FF2B5EF4-FFF2-40B4-BE49-F238E27FC236}">
                <a16:creationId xmlns:a16="http://schemas.microsoft.com/office/drawing/2014/main" id="{ECC3ACE5-639C-FE96-D798-8758E77E8D9E}"/>
              </a:ext>
            </a:extLst>
          </p:cNvPr>
          <p:cNvGrpSpPr/>
          <p:nvPr/>
        </p:nvGrpSpPr>
        <p:grpSpPr>
          <a:xfrm>
            <a:off x="9595057" y="3385052"/>
            <a:ext cx="894522" cy="737345"/>
            <a:chOff x="6937375" y="2805113"/>
            <a:chExt cx="894522" cy="737345"/>
          </a:xfrm>
        </p:grpSpPr>
        <p:sp>
          <p:nvSpPr>
            <p:cNvPr id="17" name="TextBox 19">
              <a:extLst>
                <a:ext uri="{FF2B5EF4-FFF2-40B4-BE49-F238E27FC236}">
                  <a16:creationId xmlns:a16="http://schemas.microsoft.com/office/drawing/2014/main" id="{B45CD019-8CE1-18C3-539B-C9AA64AA1B26}"/>
                </a:ext>
              </a:extLst>
            </p:cNvPr>
            <p:cNvSpPr txBox="1">
              <a:spLocks noChangeArrowheads="1"/>
            </p:cNvSpPr>
            <p:nvPr/>
          </p:nvSpPr>
          <p:spPr bwMode="auto">
            <a:xfrm>
              <a:off x="6937375" y="3280848"/>
              <a:ext cx="89452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ALB</a:t>
              </a:r>
            </a:p>
          </p:txBody>
        </p:sp>
        <p:pic>
          <p:nvPicPr>
            <p:cNvPr id="18" name="Graphic 8">
              <a:extLst>
                <a:ext uri="{FF2B5EF4-FFF2-40B4-BE49-F238E27FC236}">
                  <a16:creationId xmlns:a16="http://schemas.microsoft.com/office/drawing/2014/main" id="{D50DE8CD-7F22-5485-50F7-8735CAC4BC2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16038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a:extLst>
              <a:ext uri="{FF2B5EF4-FFF2-40B4-BE49-F238E27FC236}">
                <a16:creationId xmlns:a16="http://schemas.microsoft.com/office/drawing/2014/main" id="{1BD20EC4-0651-3354-6FF2-EC0E31C8EDD1}"/>
              </a:ext>
            </a:extLst>
          </p:cNvPr>
          <p:cNvGrpSpPr/>
          <p:nvPr/>
        </p:nvGrpSpPr>
        <p:grpSpPr>
          <a:xfrm>
            <a:off x="9605428" y="2469434"/>
            <a:ext cx="839870" cy="786245"/>
            <a:chOff x="8494535" y="3283566"/>
            <a:chExt cx="839870" cy="786245"/>
          </a:xfrm>
        </p:grpSpPr>
        <p:pic>
          <p:nvPicPr>
            <p:cNvPr id="20" name="Graphic 6">
              <a:extLst>
                <a:ext uri="{FF2B5EF4-FFF2-40B4-BE49-F238E27FC236}">
                  <a16:creationId xmlns:a16="http://schemas.microsoft.com/office/drawing/2014/main" id="{3010F430-DDBE-D71C-8858-988334B80DB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85870" y="32835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2">
              <a:extLst>
                <a:ext uri="{FF2B5EF4-FFF2-40B4-BE49-F238E27FC236}">
                  <a16:creationId xmlns:a16="http://schemas.microsoft.com/office/drawing/2014/main" id="{0A3D96C4-592D-25FD-39BD-8E821F632CA2}"/>
                </a:ext>
              </a:extLst>
            </p:cNvPr>
            <p:cNvSpPr txBox="1">
              <a:spLocks noChangeArrowheads="1"/>
            </p:cNvSpPr>
            <p:nvPr/>
          </p:nvSpPr>
          <p:spPr bwMode="auto">
            <a:xfrm>
              <a:off x="8494535" y="3808201"/>
              <a:ext cx="83987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RDS</a:t>
              </a:r>
            </a:p>
          </p:txBody>
        </p:sp>
      </p:grpSp>
      <p:grpSp>
        <p:nvGrpSpPr>
          <p:cNvPr id="2092" name="Group 2091">
            <a:extLst>
              <a:ext uri="{FF2B5EF4-FFF2-40B4-BE49-F238E27FC236}">
                <a16:creationId xmlns:a16="http://schemas.microsoft.com/office/drawing/2014/main" id="{E3FCDF81-2508-FD0E-7B9F-CA9F53F81106}"/>
              </a:ext>
            </a:extLst>
          </p:cNvPr>
          <p:cNvGrpSpPr/>
          <p:nvPr/>
        </p:nvGrpSpPr>
        <p:grpSpPr>
          <a:xfrm>
            <a:off x="10520113" y="3372449"/>
            <a:ext cx="1001262" cy="783875"/>
            <a:chOff x="10524795" y="2432442"/>
            <a:chExt cx="1001262" cy="783875"/>
          </a:xfrm>
        </p:grpSpPr>
        <p:pic>
          <p:nvPicPr>
            <p:cNvPr id="22" name="Graphic 26">
              <a:extLst>
                <a:ext uri="{FF2B5EF4-FFF2-40B4-BE49-F238E27FC236}">
                  <a16:creationId xmlns:a16="http://schemas.microsoft.com/office/drawing/2014/main" id="{E18B7882-8DB8-0595-45E8-2D99E2FE66C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796755" y="243244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E36DBC01-36FD-CD0F-BD21-04A2B289D306}"/>
                </a:ext>
              </a:extLst>
            </p:cNvPr>
            <p:cNvSpPr txBox="1">
              <a:spLocks noChangeArrowheads="1"/>
            </p:cNvSpPr>
            <p:nvPr/>
          </p:nvSpPr>
          <p:spPr bwMode="auto">
            <a:xfrm>
              <a:off x="10524795" y="2954707"/>
              <a:ext cx="10012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SQS</a:t>
              </a:r>
            </a:p>
          </p:txBody>
        </p:sp>
      </p:grpSp>
      <p:sp>
        <p:nvSpPr>
          <p:cNvPr id="24" name="Rectangle 23">
            <a:extLst>
              <a:ext uri="{FF2B5EF4-FFF2-40B4-BE49-F238E27FC236}">
                <a16:creationId xmlns:a16="http://schemas.microsoft.com/office/drawing/2014/main" id="{ACD01929-642D-208C-BEA2-5ECDD3EA409E}"/>
              </a:ext>
            </a:extLst>
          </p:cNvPr>
          <p:cNvSpPr/>
          <p:nvPr/>
        </p:nvSpPr>
        <p:spPr>
          <a:xfrm>
            <a:off x="9516876" y="4239670"/>
            <a:ext cx="2065524" cy="1389950"/>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FF9902"/>
                </a:solidFill>
                <a:effectLst/>
                <a:uLnTx/>
                <a:uFillTx/>
                <a:latin typeface="Arial" panose="020B0604020202020204" pitchFamily="34" charset="0"/>
                <a:ea typeface="+mn-ea"/>
                <a:cs typeface="Arial" panose="020B0604020202020204" pitchFamily="34" charset="0"/>
              </a:rPr>
              <a:t>EKS Cluster</a:t>
            </a:r>
          </a:p>
        </p:txBody>
      </p:sp>
      <p:grpSp>
        <p:nvGrpSpPr>
          <p:cNvPr id="2098" name="Group 2097">
            <a:extLst>
              <a:ext uri="{FF2B5EF4-FFF2-40B4-BE49-F238E27FC236}">
                <a16:creationId xmlns:a16="http://schemas.microsoft.com/office/drawing/2014/main" id="{EB76CE0C-2E53-F102-FDCD-912D97ADE80A}"/>
              </a:ext>
            </a:extLst>
          </p:cNvPr>
          <p:cNvGrpSpPr/>
          <p:nvPr/>
        </p:nvGrpSpPr>
        <p:grpSpPr>
          <a:xfrm>
            <a:off x="9894923" y="4747431"/>
            <a:ext cx="756291" cy="743070"/>
            <a:chOff x="10027443" y="4747431"/>
            <a:chExt cx="756291" cy="743070"/>
          </a:xfrm>
        </p:grpSpPr>
        <p:sp>
          <p:nvSpPr>
            <p:cNvPr id="28" name="TextBox 28">
              <a:extLst>
                <a:ext uri="{FF2B5EF4-FFF2-40B4-BE49-F238E27FC236}">
                  <a16:creationId xmlns:a16="http://schemas.microsoft.com/office/drawing/2014/main" id="{8A2E8D36-02C2-F83E-465F-7319A29E7DD7}"/>
                </a:ext>
              </a:extLst>
            </p:cNvPr>
            <p:cNvSpPr txBox="1">
              <a:spLocks noChangeArrowheads="1"/>
            </p:cNvSpPr>
            <p:nvPr/>
          </p:nvSpPr>
          <p:spPr bwMode="auto">
            <a:xfrm>
              <a:off x="10027443" y="5220953"/>
              <a:ext cx="756291" cy="26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Pods</a:t>
              </a:r>
            </a:p>
          </p:txBody>
        </p:sp>
        <p:pic>
          <p:nvPicPr>
            <p:cNvPr id="29" name="Graphic 38">
              <a:extLst>
                <a:ext uri="{FF2B5EF4-FFF2-40B4-BE49-F238E27FC236}">
                  <a16:creationId xmlns:a16="http://schemas.microsoft.com/office/drawing/2014/main" id="{3EBC4AF8-914D-5E22-22B2-6DEC5BB0E4D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10132737" y="47474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 name="TextBox 28">
            <a:extLst>
              <a:ext uri="{FF2B5EF4-FFF2-40B4-BE49-F238E27FC236}">
                <a16:creationId xmlns:a16="http://schemas.microsoft.com/office/drawing/2014/main" id="{9055B678-05D2-A430-44E2-C0E19CC8D42A}"/>
              </a:ext>
            </a:extLst>
          </p:cNvPr>
          <p:cNvSpPr txBox="1">
            <a:spLocks noChangeArrowheads="1"/>
          </p:cNvSpPr>
          <p:nvPr/>
        </p:nvSpPr>
        <p:spPr bwMode="auto">
          <a:xfrm>
            <a:off x="10537037" y="5230473"/>
            <a:ext cx="756291" cy="26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Pods</a:t>
            </a:r>
          </a:p>
        </p:txBody>
      </p:sp>
      <p:pic>
        <p:nvPicPr>
          <p:cNvPr id="33" name="Graphic 38">
            <a:extLst>
              <a:ext uri="{FF2B5EF4-FFF2-40B4-BE49-F238E27FC236}">
                <a16:creationId xmlns:a16="http://schemas.microsoft.com/office/drawing/2014/main" id="{AFD05796-1087-89F1-7759-B48EAA942CC1}"/>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10642331" y="47569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3BB084FC-A9DB-7DA9-5321-2087C2596448}"/>
              </a:ext>
            </a:extLst>
          </p:cNvPr>
          <p:cNvSpPr/>
          <p:nvPr/>
        </p:nvSpPr>
        <p:spPr>
          <a:xfrm>
            <a:off x="5814223" y="3133695"/>
            <a:ext cx="1513936" cy="1118116"/>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FA7C4"/>
                </a:solidFill>
                <a:effectLst/>
                <a:uLnTx/>
                <a:uFillTx/>
                <a:latin typeface="Arial" panose="020B0604020202020204" pitchFamily="34" charset="0"/>
                <a:ea typeface="+mn-ea"/>
                <a:cs typeface="Arial" panose="020B0604020202020204" pitchFamily="34" charset="0"/>
              </a:rPr>
              <a:t>Tenant Namespace</a:t>
            </a:r>
          </a:p>
        </p:txBody>
      </p:sp>
      <p:grpSp>
        <p:nvGrpSpPr>
          <p:cNvPr id="2090" name="Group 2089">
            <a:extLst>
              <a:ext uri="{FF2B5EF4-FFF2-40B4-BE49-F238E27FC236}">
                <a16:creationId xmlns:a16="http://schemas.microsoft.com/office/drawing/2014/main" id="{BE4ACBAC-675B-2BC5-9C3A-09CC54C7547F}"/>
              </a:ext>
            </a:extLst>
          </p:cNvPr>
          <p:cNvGrpSpPr/>
          <p:nvPr/>
        </p:nvGrpSpPr>
        <p:grpSpPr>
          <a:xfrm>
            <a:off x="5838322" y="3586787"/>
            <a:ext cx="1337077" cy="668688"/>
            <a:chOff x="6291031" y="2753543"/>
            <a:chExt cx="1337077" cy="668688"/>
          </a:xfrm>
        </p:grpSpPr>
        <p:pic>
          <p:nvPicPr>
            <p:cNvPr id="36" name="Graphic 16">
              <a:extLst>
                <a:ext uri="{FF2B5EF4-FFF2-40B4-BE49-F238E27FC236}">
                  <a16:creationId xmlns:a16="http://schemas.microsoft.com/office/drawing/2014/main" id="{488E1F73-349D-D053-FD82-B3A80077592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872628" y="2753543"/>
              <a:ext cx="32004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a:extLst>
                <a:ext uri="{FF2B5EF4-FFF2-40B4-BE49-F238E27FC236}">
                  <a16:creationId xmlns:a16="http://schemas.microsoft.com/office/drawing/2014/main" id="{13BC8390-EC45-9E4E-1A9B-57E540E750F5}"/>
                </a:ext>
              </a:extLst>
            </p:cNvPr>
            <p:cNvSpPr txBox="1">
              <a:spLocks noChangeArrowheads="1"/>
            </p:cNvSpPr>
            <p:nvPr/>
          </p:nvSpPr>
          <p:spPr bwMode="auto">
            <a:xfrm>
              <a:off x="6291031" y="3160621"/>
              <a:ext cx="1337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Resource CRDS</a:t>
              </a:r>
            </a:p>
          </p:txBody>
        </p:sp>
      </p:grpSp>
      <p:cxnSp>
        <p:nvCxnSpPr>
          <p:cNvPr id="39" name="Elbow Connector 38">
            <a:extLst>
              <a:ext uri="{FF2B5EF4-FFF2-40B4-BE49-F238E27FC236}">
                <a16:creationId xmlns:a16="http://schemas.microsoft.com/office/drawing/2014/main" id="{E7139E8B-F01C-51D4-FA18-BBEAAE1CCD10}"/>
              </a:ext>
            </a:extLst>
          </p:cNvPr>
          <p:cNvCxnSpPr>
            <a:cxnSpLocks/>
            <a:stCxn id="8" idx="3"/>
            <a:endCxn id="37" idx="2"/>
          </p:cNvCxnSpPr>
          <p:nvPr/>
        </p:nvCxnSpPr>
        <p:spPr>
          <a:xfrm flipV="1">
            <a:off x="4918225" y="4255475"/>
            <a:ext cx="1588636" cy="649568"/>
          </a:xfrm>
          <a:prstGeom prst="bentConnector2">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F4AB3F7E-7EF9-5F7D-B681-2D42A997763F}"/>
              </a:ext>
            </a:extLst>
          </p:cNvPr>
          <p:cNvGrpSpPr/>
          <p:nvPr/>
        </p:nvGrpSpPr>
        <p:grpSpPr>
          <a:xfrm>
            <a:off x="7957195" y="1946265"/>
            <a:ext cx="839870" cy="771071"/>
            <a:chOff x="10133789" y="-430875"/>
            <a:chExt cx="839870" cy="771071"/>
          </a:xfrm>
        </p:grpSpPr>
        <p:pic>
          <p:nvPicPr>
            <p:cNvPr id="2" name="Graphic 17">
              <a:extLst>
                <a:ext uri="{FF2B5EF4-FFF2-40B4-BE49-F238E27FC236}">
                  <a16:creationId xmlns:a16="http://schemas.microsoft.com/office/drawing/2014/main" id="{762E5020-CB70-3E85-3F1A-3D47C790E89A}"/>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10295059" y="-430875"/>
              <a:ext cx="492135" cy="49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32">
              <a:extLst>
                <a:ext uri="{FF2B5EF4-FFF2-40B4-BE49-F238E27FC236}">
                  <a16:creationId xmlns:a16="http://schemas.microsoft.com/office/drawing/2014/main" id="{B7A82C76-326B-BB7C-D460-6142B4540ED7}"/>
                </a:ext>
              </a:extLst>
            </p:cNvPr>
            <p:cNvSpPr txBox="1">
              <a:spLocks noChangeArrowheads="1"/>
            </p:cNvSpPr>
            <p:nvPr/>
          </p:nvSpPr>
          <p:spPr bwMode="auto">
            <a:xfrm>
              <a:off x="10133789" y="78586"/>
              <a:ext cx="83987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AWS API </a:t>
              </a:r>
            </a:p>
          </p:txBody>
        </p:sp>
      </p:grpSp>
      <p:cxnSp>
        <p:nvCxnSpPr>
          <p:cNvPr id="2049" name="Elbow Connector 2048">
            <a:extLst>
              <a:ext uri="{FF2B5EF4-FFF2-40B4-BE49-F238E27FC236}">
                <a16:creationId xmlns:a16="http://schemas.microsoft.com/office/drawing/2014/main" id="{D1D4A136-4EB7-28AE-003B-7DF59A632FA9}"/>
              </a:ext>
            </a:extLst>
          </p:cNvPr>
          <p:cNvCxnSpPr>
            <a:cxnSpLocks/>
            <a:stCxn id="2078" idx="2"/>
            <a:endCxn id="11" idx="0"/>
          </p:cNvCxnSpPr>
          <p:nvPr/>
        </p:nvCxnSpPr>
        <p:spPr>
          <a:xfrm rot="5400000">
            <a:off x="2805886" y="4244571"/>
            <a:ext cx="815945" cy="181065"/>
          </a:xfrm>
          <a:prstGeom prst="bentConnector3">
            <a:avLst>
              <a:gd name="adj1" fmla="val 2295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53" name="Elbow Connector 2052">
            <a:extLst>
              <a:ext uri="{FF2B5EF4-FFF2-40B4-BE49-F238E27FC236}">
                <a16:creationId xmlns:a16="http://schemas.microsoft.com/office/drawing/2014/main" id="{79C12170-A9F8-F85B-E0BA-D0B64F0E2C08}"/>
              </a:ext>
            </a:extLst>
          </p:cNvPr>
          <p:cNvCxnSpPr>
            <a:cxnSpLocks/>
            <a:stCxn id="11" idx="3"/>
            <a:endCxn id="8" idx="1"/>
          </p:cNvCxnSpPr>
          <p:nvPr/>
        </p:nvCxnSpPr>
        <p:spPr>
          <a:xfrm>
            <a:off x="3275225" y="4903096"/>
            <a:ext cx="1322960" cy="1947"/>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61" name="Elbow Connector 2060">
            <a:extLst>
              <a:ext uri="{FF2B5EF4-FFF2-40B4-BE49-F238E27FC236}">
                <a16:creationId xmlns:a16="http://schemas.microsoft.com/office/drawing/2014/main" id="{4AEE9CDD-C305-57CB-7CF4-BD59DB6D009B}"/>
              </a:ext>
            </a:extLst>
          </p:cNvPr>
          <p:cNvCxnSpPr>
            <a:cxnSpLocks/>
            <a:stCxn id="8" idx="0"/>
            <a:endCxn id="9" idx="3"/>
          </p:cNvCxnSpPr>
          <p:nvPr/>
        </p:nvCxnSpPr>
        <p:spPr>
          <a:xfrm rot="16200000" flipV="1">
            <a:off x="3977573" y="3964390"/>
            <a:ext cx="1077637" cy="483629"/>
          </a:xfrm>
          <a:prstGeom prst="bentConnector2">
            <a:avLst/>
          </a:prstGeom>
          <a:ln w="12700">
            <a:solidFill>
              <a:srgbClr val="8FA7C4"/>
            </a:solidFill>
            <a:headEnd type="triangle" w="med" len="sm"/>
            <a:tailEnd type="arrow" w="med" len="sm"/>
          </a:ln>
        </p:spPr>
        <p:style>
          <a:lnRef idx="1">
            <a:schemeClr val="accent1"/>
          </a:lnRef>
          <a:fillRef idx="0">
            <a:schemeClr val="accent1"/>
          </a:fillRef>
          <a:effectRef idx="0">
            <a:schemeClr val="accent1"/>
          </a:effectRef>
          <a:fontRef idx="minor">
            <a:schemeClr val="tx1"/>
          </a:fontRef>
        </p:style>
      </p:cxnSp>
      <p:pic>
        <p:nvPicPr>
          <p:cNvPr id="2093" name="Graphic 23">
            <a:extLst>
              <a:ext uri="{FF2B5EF4-FFF2-40B4-BE49-F238E27FC236}">
                <a16:creationId xmlns:a16="http://schemas.microsoft.com/office/drawing/2014/main" id="{5B860FD4-8338-19EA-C70A-5A8C6527E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4992" y="4246696"/>
            <a:ext cx="422453" cy="42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00" name="Elbow Connector 2099">
            <a:extLst>
              <a:ext uri="{FF2B5EF4-FFF2-40B4-BE49-F238E27FC236}">
                <a16:creationId xmlns:a16="http://schemas.microsoft.com/office/drawing/2014/main" id="{DB769910-764B-53CA-73B7-ADECCCF38E77}"/>
              </a:ext>
            </a:extLst>
          </p:cNvPr>
          <p:cNvCxnSpPr>
            <a:cxnSpLocks/>
            <a:stCxn id="2050" idx="0"/>
            <a:endCxn id="24" idx="1"/>
          </p:cNvCxnSpPr>
          <p:nvPr/>
        </p:nvCxnSpPr>
        <p:spPr>
          <a:xfrm rot="16200000" flipH="1">
            <a:off x="6585828" y="2003598"/>
            <a:ext cx="1423706" cy="4438389"/>
          </a:xfrm>
          <a:prstGeom prst="bentConnector4">
            <a:avLst>
              <a:gd name="adj1" fmla="val -48539"/>
              <a:gd name="adj2" fmla="val 67072"/>
            </a:avLst>
          </a:prstGeom>
          <a:ln w="12700">
            <a:solidFill>
              <a:srgbClr val="8FA7C4"/>
            </a:solidFill>
            <a:headEnd type="triangl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04" name="Elbow Connector 2103">
            <a:extLst>
              <a:ext uri="{FF2B5EF4-FFF2-40B4-BE49-F238E27FC236}">
                <a16:creationId xmlns:a16="http://schemas.microsoft.com/office/drawing/2014/main" id="{A005EA1D-70E0-3533-5FBF-5FD513061FCC}"/>
              </a:ext>
            </a:extLst>
          </p:cNvPr>
          <p:cNvCxnSpPr>
            <a:cxnSpLocks/>
            <a:stCxn id="2" idx="3"/>
            <a:endCxn id="51" idx="1"/>
          </p:cNvCxnSpPr>
          <p:nvPr/>
        </p:nvCxnSpPr>
        <p:spPr>
          <a:xfrm>
            <a:off x="8610600" y="2192333"/>
            <a:ext cx="728714" cy="1700824"/>
          </a:xfrm>
          <a:prstGeom prst="bentConnector3">
            <a:avLst>
              <a:gd name="adj1" fmla="val 50000"/>
            </a:avLst>
          </a:prstGeom>
          <a:ln w="12700">
            <a:solidFill>
              <a:srgbClr val="8FA7C4"/>
            </a:solidFill>
            <a:headEnd type="triangle" w="med" len="sm"/>
            <a:tailEnd type="arrow" w="med" len="sm"/>
          </a:ln>
        </p:spPr>
        <p:style>
          <a:lnRef idx="1">
            <a:schemeClr val="accent1"/>
          </a:lnRef>
          <a:fillRef idx="0">
            <a:schemeClr val="accent1"/>
          </a:fillRef>
          <a:effectRef idx="0">
            <a:schemeClr val="accent1"/>
          </a:effectRef>
          <a:fontRef idx="minor">
            <a:schemeClr val="tx1"/>
          </a:fontRef>
        </p:style>
      </p:cxnSp>
      <p:sp>
        <p:nvSpPr>
          <p:cNvPr id="2112" name="Oval 2111">
            <a:extLst>
              <a:ext uri="{FF2B5EF4-FFF2-40B4-BE49-F238E27FC236}">
                <a16:creationId xmlns:a16="http://schemas.microsoft.com/office/drawing/2014/main" id="{158E6C88-520C-8B24-AB90-BEB1690C695B}"/>
              </a:ext>
            </a:extLst>
          </p:cNvPr>
          <p:cNvSpPr>
            <a:spLocks noChangeAspect="1"/>
          </p:cNvSpPr>
          <p:nvPr/>
        </p:nvSpPr>
        <p:spPr bwMode="auto">
          <a:xfrm>
            <a:off x="608892" y="4651669"/>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p:txBody>
      </p:sp>
      <p:sp>
        <p:nvSpPr>
          <p:cNvPr id="2113" name="Oval 2112">
            <a:extLst>
              <a:ext uri="{FF2B5EF4-FFF2-40B4-BE49-F238E27FC236}">
                <a16:creationId xmlns:a16="http://schemas.microsoft.com/office/drawing/2014/main" id="{F57FB1FB-6E22-13D9-325A-5B63FA0B3348}"/>
              </a:ext>
            </a:extLst>
          </p:cNvPr>
          <p:cNvSpPr>
            <a:spLocks noChangeAspect="1"/>
          </p:cNvSpPr>
          <p:nvPr/>
        </p:nvSpPr>
        <p:spPr bwMode="auto">
          <a:xfrm>
            <a:off x="2795843" y="3312038"/>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p>
        </p:txBody>
      </p:sp>
      <p:sp>
        <p:nvSpPr>
          <p:cNvPr id="2114" name="Oval 2113">
            <a:extLst>
              <a:ext uri="{FF2B5EF4-FFF2-40B4-BE49-F238E27FC236}">
                <a16:creationId xmlns:a16="http://schemas.microsoft.com/office/drawing/2014/main" id="{C6614C76-CBE8-D5D8-DF60-CBC03C089B6C}"/>
              </a:ext>
            </a:extLst>
          </p:cNvPr>
          <p:cNvSpPr>
            <a:spLocks noChangeAspect="1"/>
          </p:cNvSpPr>
          <p:nvPr/>
        </p:nvSpPr>
        <p:spPr bwMode="auto">
          <a:xfrm>
            <a:off x="4612268" y="417244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p>
        </p:txBody>
      </p:sp>
      <p:sp>
        <p:nvSpPr>
          <p:cNvPr id="2116" name="Oval 2115">
            <a:extLst>
              <a:ext uri="{FF2B5EF4-FFF2-40B4-BE49-F238E27FC236}">
                <a16:creationId xmlns:a16="http://schemas.microsoft.com/office/drawing/2014/main" id="{F8452947-AD74-C043-C997-5230E5CE500E}"/>
              </a:ext>
            </a:extLst>
          </p:cNvPr>
          <p:cNvSpPr>
            <a:spLocks noChangeAspect="1"/>
          </p:cNvSpPr>
          <p:nvPr/>
        </p:nvSpPr>
        <p:spPr bwMode="auto">
          <a:xfrm>
            <a:off x="8837797" y="2541643"/>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p>
        </p:txBody>
      </p:sp>
      <p:sp>
        <p:nvSpPr>
          <p:cNvPr id="2117" name="Oval 2116">
            <a:extLst>
              <a:ext uri="{FF2B5EF4-FFF2-40B4-BE49-F238E27FC236}">
                <a16:creationId xmlns:a16="http://schemas.microsoft.com/office/drawing/2014/main" id="{7532C050-6AE7-4420-1C40-68CA8D5E6C91}"/>
              </a:ext>
            </a:extLst>
          </p:cNvPr>
          <p:cNvSpPr>
            <a:spLocks noChangeAspect="1"/>
          </p:cNvSpPr>
          <p:nvPr/>
        </p:nvSpPr>
        <p:spPr bwMode="auto">
          <a:xfrm>
            <a:off x="7924800" y="4103571"/>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p>
        </p:txBody>
      </p:sp>
      <p:cxnSp>
        <p:nvCxnSpPr>
          <p:cNvPr id="2122" name="Elbow Connector 2121">
            <a:extLst>
              <a:ext uri="{FF2B5EF4-FFF2-40B4-BE49-F238E27FC236}">
                <a16:creationId xmlns:a16="http://schemas.microsoft.com/office/drawing/2014/main" id="{BC2CC004-2D8E-E5E7-926E-09A2E074E76F}"/>
              </a:ext>
            </a:extLst>
          </p:cNvPr>
          <p:cNvCxnSpPr>
            <a:cxnSpLocks/>
            <a:stCxn id="2050" idx="3"/>
            <a:endCxn id="36" idx="1"/>
          </p:cNvCxnSpPr>
          <p:nvPr/>
        </p:nvCxnSpPr>
        <p:spPr>
          <a:xfrm>
            <a:off x="5311659" y="3744111"/>
            <a:ext cx="1108260" cy="2696"/>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115" name="Oval 2114">
            <a:extLst>
              <a:ext uri="{FF2B5EF4-FFF2-40B4-BE49-F238E27FC236}">
                <a16:creationId xmlns:a16="http://schemas.microsoft.com/office/drawing/2014/main" id="{57874552-7460-2649-CDD7-5500F6430591}"/>
              </a:ext>
            </a:extLst>
          </p:cNvPr>
          <p:cNvSpPr>
            <a:spLocks noChangeAspect="1"/>
          </p:cNvSpPr>
          <p:nvPr/>
        </p:nvSpPr>
        <p:spPr bwMode="auto">
          <a:xfrm>
            <a:off x="5649675" y="3655375"/>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p>
        </p:txBody>
      </p:sp>
      <p:cxnSp>
        <p:nvCxnSpPr>
          <p:cNvPr id="2128" name="Elbow Connector 2127">
            <a:extLst>
              <a:ext uri="{FF2B5EF4-FFF2-40B4-BE49-F238E27FC236}">
                <a16:creationId xmlns:a16="http://schemas.microsoft.com/office/drawing/2014/main" id="{9A0165AE-4487-E70C-D6C8-1F7DA6D42E55}"/>
              </a:ext>
            </a:extLst>
          </p:cNvPr>
          <p:cNvCxnSpPr>
            <a:cxnSpLocks/>
            <a:stCxn id="6" idx="3"/>
            <a:endCxn id="11" idx="1"/>
          </p:cNvCxnSpPr>
          <p:nvPr/>
        </p:nvCxnSpPr>
        <p:spPr>
          <a:xfrm flipV="1">
            <a:off x="1902118" y="4903096"/>
            <a:ext cx="1069307" cy="729836"/>
          </a:xfrm>
          <a:prstGeom prst="bentConnector3">
            <a:avLst>
              <a:gd name="adj1" fmla="val 39188"/>
            </a:avLst>
          </a:prstGeom>
          <a:ln w="12700">
            <a:solidFill>
              <a:srgbClr val="8FA7C4"/>
            </a:solidFill>
            <a:headEnd type="triangle" w="med" len="sm"/>
            <a:tailEnd type="arrow" w="med" len="sm"/>
          </a:ln>
        </p:spPr>
        <p:style>
          <a:lnRef idx="1">
            <a:schemeClr val="accent1"/>
          </a:lnRef>
          <a:fillRef idx="0">
            <a:schemeClr val="accent1"/>
          </a:fillRef>
          <a:effectRef idx="0">
            <a:schemeClr val="accent1"/>
          </a:effectRef>
          <a:fontRef idx="minor">
            <a:schemeClr val="tx1"/>
          </a:fontRef>
        </p:style>
      </p:cxnSp>
      <p:sp>
        <p:nvSpPr>
          <p:cNvPr id="2118" name="Oval 2117">
            <a:extLst>
              <a:ext uri="{FF2B5EF4-FFF2-40B4-BE49-F238E27FC236}">
                <a16:creationId xmlns:a16="http://schemas.microsoft.com/office/drawing/2014/main" id="{BA92F08B-A23B-B5EB-38AC-B5BB0FCA8970}"/>
              </a:ext>
            </a:extLst>
          </p:cNvPr>
          <p:cNvSpPr>
            <a:spLocks noChangeAspect="1"/>
          </p:cNvSpPr>
          <p:nvPr/>
        </p:nvSpPr>
        <p:spPr bwMode="auto">
          <a:xfrm>
            <a:off x="1531054" y="5027792"/>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p>
        </p:txBody>
      </p:sp>
      <p:pic>
        <p:nvPicPr>
          <p:cNvPr id="6" name="Picture 8" descr="Backstage.io | platformengineering.org">
            <a:extLst>
              <a:ext uri="{FF2B5EF4-FFF2-40B4-BE49-F238E27FC236}">
                <a16:creationId xmlns:a16="http://schemas.microsoft.com/office/drawing/2014/main" id="{4E2886AC-3FCD-B7AE-8E25-FF157CFDE07B}"/>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10000" r="90000">
                        <a14:foregroundMark x1="43600" y1="65800" x2="43600" y2="65800"/>
                        <a14:foregroundMark x1="43600" y1="76600" x2="43600" y2="76600"/>
                        <a14:foregroundMark x1="43600" y1="73000" x2="43600" y2="73000"/>
                        <a14:foregroundMark x1="63400" y1="47800" x2="63400" y2="47800"/>
                        <a14:foregroundMark x1="63400" y1="51400" x2="63400" y2="51400"/>
                        <a14:foregroundMark x1="67000" y1="51400" x2="67000" y2="51400"/>
                        <a14:foregroundMark x1="61600" y1="49600" x2="61600" y2="49600"/>
                        <a14:foregroundMark x1="65200" y1="47800" x2="65200" y2="47800"/>
                        <a14:foregroundMark x1="67000" y1="60400" x2="67000" y2="60400"/>
                        <a14:foregroundMark x1="67000" y1="56800" x2="67000" y2="56800"/>
                        <a14:foregroundMark x1="65200" y1="49600" x2="65200" y2="49600"/>
                        <a14:foregroundMark x1="67000" y1="67600" x2="67000" y2="67600"/>
                        <a14:foregroundMark x1="41800" y1="67600" x2="41800" y2="67600"/>
                        <a14:foregroundMark x1="40000" y1="83800" x2="40000" y2="83800"/>
                      </a14:backgroundRemoval>
                    </a14:imgEffect>
                  </a14:imgLayer>
                </a14:imgProps>
              </a:ext>
              <a:ext uri="{28A0092B-C50C-407E-A947-70E740481C1C}">
                <a14:useLocalDpi xmlns:a14="http://schemas.microsoft.com/office/drawing/2010/main" val="0"/>
              </a:ext>
            </a:extLst>
          </a:blip>
          <a:srcRect/>
          <a:stretch>
            <a:fillRect/>
          </a:stretch>
        </p:blipFill>
        <p:spPr bwMode="auto">
          <a:xfrm>
            <a:off x="1366749" y="5365247"/>
            <a:ext cx="535369" cy="535369"/>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Elbow Connector 52">
            <a:extLst>
              <a:ext uri="{FF2B5EF4-FFF2-40B4-BE49-F238E27FC236}">
                <a16:creationId xmlns:a16="http://schemas.microsoft.com/office/drawing/2014/main" id="{D4E16743-B655-18CA-F984-7EAD2BD0D9D1}"/>
              </a:ext>
            </a:extLst>
          </p:cNvPr>
          <p:cNvCxnSpPr>
            <a:cxnSpLocks/>
            <a:stCxn id="2067" idx="1"/>
            <a:endCxn id="6" idx="1"/>
          </p:cNvCxnSpPr>
          <p:nvPr/>
        </p:nvCxnSpPr>
        <p:spPr>
          <a:xfrm>
            <a:off x="641944" y="5631180"/>
            <a:ext cx="724805" cy="1752"/>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32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E45730-0421-BE2B-1012-D851082CC574}"/>
              </a:ext>
            </a:extLst>
          </p:cNvPr>
          <p:cNvSpPr txBox="1"/>
          <p:nvPr/>
        </p:nvSpPr>
        <p:spPr>
          <a:xfrm>
            <a:off x="707861" y="1832572"/>
            <a:ext cx="5185610" cy="3785652"/>
          </a:xfrm>
          <a:prstGeom prst="rect">
            <a:avLst/>
          </a:prstGeom>
          <a:noFill/>
        </p:spPr>
        <p:txBody>
          <a:bodyPr wrap="square">
            <a:spAutoFit/>
          </a:bodyPr>
          <a:lstStyle/>
          <a:p>
            <a:r>
              <a:rPr lang="en-US" sz="4000" b="0" i="0" dirty="0">
                <a:solidFill>
                  <a:srgbClr val="D1D5DB"/>
                </a:solidFill>
                <a:effectLst/>
                <a:latin typeface="Söhne"/>
              </a:rPr>
              <a:t>is an operating system made from a software collection that is based upon </a:t>
            </a:r>
            <a:r>
              <a:rPr lang="en-US" sz="4000" b="0" i="0" dirty="0">
                <a:solidFill>
                  <a:schemeClr val="accent1"/>
                </a:solidFill>
                <a:effectLst/>
                <a:latin typeface="Söhne"/>
              </a:rPr>
              <a:t>the Linux kernel </a:t>
            </a:r>
            <a:r>
              <a:rPr lang="en-US" sz="4000" b="0" i="0" dirty="0">
                <a:solidFill>
                  <a:srgbClr val="D1D5DB"/>
                </a:solidFill>
                <a:effectLst/>
                <a:latin typeface="Söhne"/>
              </a:rPr>
              <a:t>and, often, a package management system. </a:t>
            </a:r>
            <a:endParaRPr lang="en-US" sz="4000" dirty="0"/>
          </a:p>
        </p:txBody>
      </p:sp>
      <p:sp>
        <p:nvSpPr>
          <p:cNvPr id="5" name="TextBox 4">
            <a:extLst>
              <a:ext uri="{FF2B5EF4-FFF2-40B4-BE49-F238E27FC236}">
                <a16:creationId xmlns:a16="http://schemas.microsoft.com/office/drawing/2014/main" id="{FA3466BE-8DE0-D74D-C5E4-42F4FB9D860A}"/>
              </a:ext>
            </a:extLst>
          </p:cNvPr>
          <p:cNvSpPr txBox="1"/>
          <p:nvPr/>
        </p:nvSpPr>
        <p:spPr>
          <a:xfrm>
            <a:off x="409074" y="935102"/>
            <a:ext cx="6100010" cy="830997"/>
          </a:xfrm>
          <a:prstGeom prst="rect">
            <a:avLst/>
          </a:prstGeom>
          <a:noFill/>
        </p:spPr>
        <p:txBody>
          <a:bodyPr wrap="square">
            <a:spAutoFit/>
          </a:bodyPr>
          <a:lstStyle/>
          <a:p>
            <a:r>
              <a:rPr lang="en-US" sz="4800" i="0" dirty="0">
                <a:solidFill>
                  <a:srgbClr val="D1D5DB"/>
                </a:solidFill>
                <a:effectLst/>
                <a:latin typeface="Söhne"/>
              </a:rPr>
              <a:t>A </a:t>
            </a:r>
            <a:r>
              <a:rPr lang="en-US" sz="4800" b="1" i="0" dirty="0">
                <a:solidFill>
                  <a:srgbClr val="FFC000"/>
                </a:solidFill>
                <a:effectLst/>
                <a:latin typeface="Söhne"/>
              </a:rPr>
              <a:t>Linux distro</a:t>
            </a:r>
            <a:r>
              <a:rPr lang="en-US" sz="4800" b="0" i="0" dirty="0">
                <a:solidFill>
                  <a:srgbClr val="D1D5DB"/>
                </a:solidFill>
                <a:effectLst/>
                <a:latin typeface="Söhne"/>
              </a:rPr>
              <a:t> </a:t>
            </a:r>
          </a:p>
        </p:txBody>
      </p:sp>
      <p:pic>
        <p:nvPicPr>
          <p:cNvPr id="1026" name="Picture 2" descr="What is Linux? Everything You Need to Know (2023)">
            <a:extLst>
              <a:ext uri="{FF2B5EF4-FFF2-40B4-BE49-F238E27FC236}">
                <a16:creationId xmlns:a16="http://schemas.microsoft.com/office/drawing/2014/main" id="{A5EE9AE5-65F8-044C-755F-2E9BF45911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36" r="32565"/>
          <a:stretch/>
        </p:blipFill>
        <p:spPr bwMode="auto">
          <a:xfrm>
            <a:off x="6192257" y="0"/>
            <a:ext cx="5999743" cy="685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30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E45730-0421-BE2B-1012-D851082CC574}"/>
              </a:ext>
            </a:extLst>
          </p:cNvPr>
          <p:cNvSpPr txBox="1"/>
          <p:nvPr/>
        </p:nvSpPr>
        <p:spPr>
          <a:xfrm>
            <a:off x="707861" y="1832572"/>
            <a:ext cx="5606230" cy="3785652"/>
          </a:xfrm>
          <a:prstGeom prst="rect">
            <a:avLst/>
          </a:prstGeom>
          <a:noFill/>
        </p:spPr>
        <p:txBody>
          <a:bodyPr wrap="square">
            <a:spAutoFit/>
          </a:bodyPr>
          <a:lstStyle/>
          <a:p>
            <a:r>
              <a:rPr lang="en-US" sz="4000" b="0" i="0" dirty="0">
                <a:solidFill>
                  <a:srgbClr val="D1D5DB"/>
                </a:solidFill>
                <a:effectLst/>
                <a:latin typeface="Söhne"/>
              </a:rPr>
              <a:t>is a developer platform made from a software collection that is based upon </a:t>
            </a:r>
            <a:r>
              <a:rPr lang="en-US" sz="4000" b="0" i="1" dirty="0">
                <a:solidFill>
                  <a:srgbClr val="4A86D2"/>
                </a:solidFill>
                <a:effectLst/>
                <a:latin typeface="Söhne"/>
              </a:rPr>
              <a:t>Kubernetes</a:t>
            </a:r>
            <a:r>
              <a:rPr lang="en-US" sz="4000" b="0" i="0" dirty="0">
                <a:solidFill>
                  <a:srgbClr val="D1D5DB"/>
                </a:solidFill>
                <a:effectLst/>
                <a:latin typeface="Söhne"/>
              </a:rPr>
              <a:t>, as well as a package management system. </a:t>
            </a:r>
            <a:endParaRPr lang="en-US" sz="4000" dirty="0"/>
          </a:p>
        </p:txBody>
      </p:sp>
      <p:sp>
        <p:nvSpPr>
          <p:cNvPr id="5" name="TextBox 4">
            <a:extLst>
              <a:ext uri="{FF2B5EF4-FFF2-40B4-BE49-F238E27FC236}">
                <a16:creationId xmlns:a16="http://schemas.microsoft.com/office/drawing/2014/main" id="{FA3466BE-8DE0-D74D-C5E4-42F4FB9D860A}"/>
              </a:ext>
            </a:extLst>
          </p:cNvPr>
          <p:cNvSpPr txBox="1"/>
          <p:nvPr/>
        </p:nvSpPr>
        <p:spPr>
          <a:xfrm>
            <a:off x="409073" y="935102"/>
            <a:ext cx="6456809" cy="830997"/>
          </a:xfrm>
          <a:prstGeom prst="rect">
            <a:avLst/>
          </a:prstGeom>
          <a:noFill/>
        </p:spPr>
        <p:txBody>
          <a:bodyPr wrap="square">
            <a:spAutoFit/>
          </a:bodyPr>
          <a:lstStyle/>
          <a:p>
            <a:r>
              <a:rPr lang="en-US" sz="4800" dirty="0">
                <a:solidFill>
                  <a:schemeClr val="tx2">
                    <a:lumMod val="90000"/>
                  </a:schemeClr>
                </a:solidFill>
                <a:latin typeface="Söhne"/>
              </a:rPr>
              <a:t>An</a:t>
            </a:r>
            <a:r>
              <a:rPr lang="en-US" sz="4800" b="1" dirty="0">
                <a:solidFill>
                  <a:srgbClr val="4A86D2"/>
                </a:solidFill>
                <a:latin typeface="Söhne"/>
              </a:rPr>
              <a:t> IDP Distribution</a:t>
            </a:r>
            <a:endParaRPr lang="en-US" sz="4800" b="0" i="0" dirty="0">
              <a:solidFill>
                <a:srgbClr val="4A86D2"/>
              </a:solidFill>
              <a:effectLst/>
              <a:latin typeface="Söhne"/>
            </a:endParaRPr>
          </a:p>
        </p:txBody>
      </p:sp>
      <p:pic>
        <p:nvPicPr>
          <p:cNvPr id="2" name="Picture 1">
            <a:extLst>
              <a:ext uri="{FF2B5EF4-FFF2-40B4-BE49-F238E27FC236}">
                <a16:creationId xmlns:a16="http://schemas.microsoft.com/office/drawing/2014/main" id="{033D8D59-0C4C-5C89-E7A1-317A79A085EE}"/>
              </a:ext>
            </a:extLst>
          </p:cNvPr>
          <p:cNvPicPr>
            <a:picLocks noChangeAspect="1"/>
          </p:cNvPicPr>
          <p:nvPr/>
        </p:nvPicPr>
        <p:blipFill>
          <a:blip r:embed="rId3"/>
          <a:stretch>
            <a:fillRect/>
          </a:stretch>
        </p:blipFill>
        <p:spPr>
          <a:xfrm>
            <a:off x="6153288" y="-302033"/>
            <a:ext cx="6130953" cy="8050370"/>
          </a:xfrm>
          <a:prstGeom prst="rect">
            <a:avLst/>
          </a:prstGeom>
        </p:spPr>
      </p:pic>
    </p:spTree>
    <p:extLst>
      <p:ext uri="{BB962C8B-B14F-4D97-AF65-F5344CB8AC3E}">
        <p14:creationId xmlns:p14="http://schemas.microsoft.com/office/powerpoint/2010/main" val="189279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E6F45F-92B2-3FF2-B713-04227A7ECD5A}"/>
              </a:ext>
            </a:extLst>
          </p:cNvPr>
          <p:cNvSpPr txBox="1">
            <a:spLocks/>
          </p:cNvSpPr>
          <p:nvPr/>
        </p:nvSpPr>
        <p:spPr>
          <a:xfrm>
            <a:off x="385966" y="1790199"/>
            <a:ext cx="11044143" cy="286232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b="1" kern="1200" spc="-100" baseline="0">
                <a:solidFill>
                  <a:schemeClr val="tx1"/>
                </a:solidFill>
                <a:latin typeface="+mj-lt"/>
                <a:ea typeface="+mj-ea"/>
                <a:cs typeface="+mj-cs"/>
              </a:defRPr>
            </a:lvl1pPr>
          </a:lstStyle>
          <a:p>
            <a:r>
              <a:rPr lang="en-US" sz="4000" dirty="0"/>
              <a:t>CNOE is an</a:t>
            </a:r>
            <a:br>
              <a:rPr lang="en-US" sz="4000" dirty="0"/>
            </a:br>
            <a:r>
              <a:rPr lang="en-US" sz="4000" dirty="0"/>
              <a:t>internal developer platform (IDP) </a:t>
            </a:r>
            <a:r>
              <a:rPr lang="en-US" sz="4000" i="1" dirty="0">
                <a:solidFill>
                  <a:srgbClr val="FFC000"/>
                </a:solidFill>
              </a:rPr>
              <a:t>distribution</a:t>
            </a:r>
            <a:br>
              <a:rPr lang="en-US" sz="4000" dirty="0"/>
            </a:br>
            <a:r>
              <a:rPr lang="en-US" sz="4000" dirty="0"/>
              <a:t>built in the open</a:t>
            </a:r>
            <a:br>
              <a:rPr lang="en-US" sz="4000" dirty="0"/>
            </a:br>
            <a:r>
              <a:rPr lang="en-US" sz="4000" dirty="0"/>
              <a:t>in collaboration with the user community</a:t>
            </a:r>
            <a:br>
              <a:rPr lang="en-US" sz="4000" dirty="0"/>
            </a:br>
            <a:r>
              <a:rPr lang="en-US" sz="4000" dirty="0"/>
              <a:t>powered by CNCF technologies</a:t>
            </a:r>
          </a:p>
        </p:txBody>
      </p:sp>
      <p:pic>
        <p:nvPicPr>
          <p:cNvPr id="6" name="Picture 5">
            <a:extLst>
              <a:ext uri="{FF2B5EF4-FFF2-40B4-BE49-F238E27FC236}">
                <a16:creationId xmlns:a16="http://schemas.microsoft.com/office/drawing/2014/main" id="{D3A33192-AB03-EA59-0454-A6CD7321E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120" y="4326058"/>
            <a:ext cx="3095500" cy="2295539"/>
          </a:xfrm>
          <a:prstGeom prst="rect">
            <a:avLst/>
          </a:prstGeom>
        </p:spPr>
      </p:pic>
    </p:spTree>
    <p:extLst>
      <p:ext uri="{BB962C8B-B14F-4D97-AF65-F5344CB8AC3E}">
        <p14:creationId xmlns:p14="http://schemas.microsoft.com/office/powerpoint/2010/main" val="30633827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439F-F537-EBAC-E7E9-AA2F2DA61A4E}"/>
              </a:ext>
            </a:extLst>
          </p:cNvPr>
          <p:cNvSpPr>
            <a:spLocks noGrp="1"/>
          </p:cNvSpPr>
          <p:nvPr>
            <p:ph type="title"/>
          </p:nvPr>
        </p:nvSpPr>
        <p:spPr>
          <a:xfrm>
            <a:off x="304799" y="2707821"/>
            <a:ext cx="8935453" cy="1442355"/>
          </a:xfrm>
        </p:spPr>
        <p:txBody>
          <a:bodyPr/>
          <a:lstStyle/>
          <a:p>
            <a:r>
              <a:rPr lang="en-US" dirty="0"/>
              <a:t>Accelerate building your IDP</a:t>
            </a:r>
          </a:p>
        </p:txBody>
      </p:sp>
    </p:spTree>
    <p:extLst>
      <p:ext uri="{BB962C8B-B14F-4D97-AF65-F5344CB8AC3E}">
        <p14:creationId xmlns:p14="http://schemas.microsoft.com/office/powerpoint/2010/main" val="256787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DFA9ADA-42B5-7B1D-3E91-47875C8A2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081" y="942975"/>
            <a:ext cx="9009783" cy="5405870"/>
          </a:xfrm>
          <a:prstGeom prst="rect">
            <a:avLst/>
          </a:prstGeom>
        </p:spPr>
      </p:pic>
      <p:sp>
        <p:nvSpPr>
          <p:cNvPr id="2" name="Title 1">
            <a:extLst>
              <a:ext uri="{FF2B5EF4-FFF2-40B4-BE49-F238E27FC236}">
                <a16:creationId xmlns:a16="http://schemas.microsoft.com/office/drawing/2014/main" id="{0A204CE4-49FC-405E-5314-33763C1F68D0}"/>
              </a:ext>
            </a:extLst>
          </p:cNvPr>
          <p:cNvSpPr>
            <a:spLocks noGrp="1"/>
          </p:cNvSpPr>
          <p:nvPr>
            <p:ph type="title"/>
          </p:nvPr>
        </p:nvSpPr>
        <p:spPr/>
        <p:txBody>
          <a:bodyPr/>
          <a:lstStyle/>
          <a:p>
            <a:r>
              <a:rPr lang="en-US" sz="2800" dirty="0"/>
              <a:t>Standardization vs. Autonomy: The Platform Engineering Balance</a:t>
            </a:r>
          </a:p>
        </p:txBody>
      </p:sp>
      <p:sp>
        <p:nvSpPr>
          <p:cNvPr id="11" name="Cloud Callout 10">
            <a:extLst>
              <a:ext uri="{FF2B5EF4-FFF2-40B4-BE49-F238E27FC236}">
                <a16:creationId xmlns:a16="http://schemas.microsoft.com/office/drawing/2014/main" id="{43A7F053-3CF9-2BDB-3434-E9143333C051}"/>
              </a:ext>
            </a:extLst>
          </p:cNvPr>
          <p:cNvSpPr/>
          <p:nvPr/>
        </p:nvSpPr>
        <p:spPr>
          <a:xfrm>
            <a:off x="2150918" y="1070265"/>
            <a:ext cx="3522518" cy="1506682"/>
          </a:xfrm>
          <a:prstGeom prst="cloudCallout">
            <a:avLst>
              <a:gd name="adj1" fmla="val 59358"/>
              <a:gd name="adj2" fmla="val 390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Autonomy?</a:t>
            </a:r>
          </a:p>
        </p:txBody>
      </p:sp>
      <p:sp>
        <p:nvSpPr>
          <p:cNvPr id="12" name="Rounded Rectangle 11">
            <a:extLst>
              <a:ext uri="{FF2B5EF4-FFF2-40B4-BE49-F238E27FC236}">
                <a16:creationId xmlns:a16="http://schemas.microsoft.com/office/drawing/2014/main" id="{B5E915C6-80F5-01A8-13E8-6A189A953BE7}"/>
              </a:ext>
            </a:extLst>
          </p:cNvPr>
          <p:cNvSpPr/>
          <p:nvPr/>
        </p:nvSpPr>
        <p:spPr>
          <a:xfrm>
            <a:off x="3945512" y="4582390"/>
            <a:ext cx="4436919" cy="685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Standardization</a:t>
            </a:r>
          </a:p>
        </p:txBody>
      </p:sp>
    </p:spTree>
    <p:extLst>
      <p:ext uri="{BB962C8B-B14F-4D97-AF65-F5344CB8AC3E}">
        <p14:creationId xmlns:p14="http://schemas.microsoft.com/office/powerpoint/2010/main" val="27645549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ackstage Software Catalog And Developer Platform | lacienciadelcafe.com.ar">
            <a:extLst>
              <a:ext uri="{FF2B5EF4-FFF2-40B4-BE49-F238E27FC236}">
                <a16:creationId xmlns:a16="http://schemas.microsoft.com/office/drawing/2014/main" id="{5E189A7C-777A-2542-013F-031A3F2C1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66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8C3F22-0F52-030F-30F1-A759E8C5D023}"/>
              </a:ext>
            </a:extLst>
          </p:cNvPr>
          <p:cNvSpPr txBox="1"/>
          <p:nvPr/>
        </p:nvSpPr>
        <p:spPr>
          <a:xfrm>
            <a:off x="385011" y="1609165"/>
            <a:ext cx="5496429" cy="1323439"/>
          </a:xfrm>
          <a:prstGeom prst="rect">
            <a:avLst/>
          </a:prstGeom>
          <a:noFill/>
        </p:spPr>
        <p:txBody>
          <a:bodyPr wrap="square">
            <a:spAutoFit/>
          </a:bodyPr>
          <a:lstStyle/>
          <a:p>
            <a:pPr marL="571500" indent="-571500">
              <a:buFont typeface="Arial" panose="020B0604020202020204" pitchFamily="34" charset="0"/>
              <a:buChar char="•"/>
            </a:pPr>
            <a:r>
              <a:rPr lang="en-US" sz="4000" dirty="0">
                <a:solidFill>
                  <a:srgbClr val="D1D5DB"/>
                </a:solidFill>
                <a:latin typeface="Söhne"/>
              </a:rPr>
              <a:t>Backstage plugins</a:t>
            </a:r>
          </a:p>
          <a:p>
            <a:pPr marL="571500" indent="-571500">
              <a:buFont typeface="Arial" panose="020B0604020202020204" pitchFamily="34" charset="0"/>
              <a:buChar char="•"/>
            </a:pPr>
            <a:r>
              <a:rPr lang="en-US" sz="4000" dirty="0">
                <a:solidFill>
                  <a:srgbClr val="D1D5DB"/>
                </a:solidFill>
                <a:latin typeface="Söhne"/>
              </a:rPr>
              <a:t>Developer practices</a:t>
            </a:r>
            <a:endParaRPr lang="en-US" sz="4000" dirty="0"/>
          </a:p>
        </p:txBody>
      </p:sp>
      <p:pic>
        <p:nvPicPr>
          <p:cNvPr id="3" name="Picture 2">
            <a:extLst>
              <a:ext uri="{FF2B5EF4-FFF2-40B4-BE49-F238E27FC236}">
                <a16:creationId xmlns:a16="http://schemas.microsoft.com/office/drawing/2014/main" id="{C3982E37-C9A2-17ED-639C-BE525CE9B05F}"/>
              </a:ext>
            </a:extLst>
          </p:cNvPr>
          <p:cNvPicPr>
            <a:picLocks noChangeAspect="1"/>
          </p:cNvPicPr>
          <p:nvPr/>
        </p:nvPicPr>
        <p:blipFill>
          <a:blip r:embed="rId4"/>
          <a:stretch>
            <a:fillRect/>
          </a:stretch>
        </p:blipFill>
        <p:spPr>
          <a:xfrm>
            <a:off x="166137" y="3429000"/>
            <a:ext cx="6479305" cy="2954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itle 1">
            <a:extLst>
              <a:ext uri="{FF2B5EF4-FFF2-40B4-BE49-F238E27FC236}">
                <a16:creationId xmlns:a16="http://schemas.microsoft.com/office/drawing/2014/main" id="{06DFB332-4EB2-BC96-5B56-55FDA1565418}"/>
              </a:ext>
            </a:extLst>
          </p:cNvPr>
          <p:cNvSpPr txBox="1">
            <a:spLocks/>
          </p:cNvSpPr>
          <p:nvPr/>
        </p:nvSpPr>
        <p:spPr>
          <a:xfrm>
            <a:off x="260684" y="340895"/>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Developer Portal Best Practices</a:t>
            </a:r>
          </a:p>
        </p:txBody>
      </p:sp>
      <p:sp>
        <p:nvSpPr>
          <p:cNvPr id="5" name="TextBox 4">
            <a:extLst>
              <a:ext uri="{FF2B5EF4-FFF2-40B4-BE49-F238E27FC236}">
                <a16:creationId xmlns:a16="http://schemas.microsoft.com/office/drawing/2014/main" id="{B736A774-9A9D-50F5-A091-E930C04552DB}"/>
              </a:ext>
            </a:extLst>
          </p:cNvPr>
          <p:cNvSpPr txBox="1"/>
          <p:nvPr/>
        </p:nvSpPr>
        <p:spPr>
          <a:xfrm>
            <a:off x="166137" y="3059668"/>
            <a:ext cx="6793230" cy="369332"/>
          </a:xfrm>
          <a:prstGeom prst="rect">
            <a:avLst/>
          </a:prstGeom>
          <a:noFill/>
        </p:spPr>
        <p:txBody>
          <a:bodyPr wrap="square">
            <a:spAutoFit/>
          </a:bodyPr>
          <a:lstStyle/>
          <a:p>
            <a:r>
              <a:rPr lang="en-US" dirty="0">
                <a:solidFill>
                  <a:srgbClr val="FFC000"/>
                </a:solidFill>
              </a:rPr>
              <a:t>https://</a:t>
            </a:r>
            <a:r>
              <a:rPr lang="en-US" dirty="0" err="1">
                <a:solidFill>
                  <a:srgbClr val="FFC000"/>
                </a:solidFill>
              </a:rPr>
              <a:t>cnoe.io</a:t>
            </a:r>
            <a:r>
              <a:rPr lang="en-US" dirty="0">
                <a:solidFill>
                  <a:srgbClr val="FFC000"/>
                </a:solidFill>
              </a:rPr>
              <a:t>/blog/optimizing-data-quality-in-dev-portals</a:t>
            </a:r>
          </a:p>
        </p:txBody>
      </p:sp>
    </p:spTree>
    <p:extLst>
      <p:ext uri="{BB962C8B-B14F-4D97-AF65-F5344CB8AC3E}">
        <p14:creationId xmlns:p14="http://schemas.microsoft.com/office/powerpoint/2010/main" val="32640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DFB332-4EB2-BC96-5B56-55FDA1565418}"/>
              </a:ext>
            </a:extLst>
          </p:cNvPr>
          <p:cNvSpPr txBox="1">
            <a:spLocks/>
          </p:cNvSpPr>
          <p:nvPr/>
        </p:nvSpPr>
        <p:spPr>
          <a:xfrm>
            <a:off x="381000" y="3048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GitOps Bridge</a:t>
            </a:r>
          </a:p>
        </p:txBody>
      </p:sp>
      <p:pic>
        <p:nvPicPr>
          <p:cNvPr id="6146" name="Picture 2" descr="Argo CD Consulting - MeteorOps">
            <a:extLst>
              <a:ext uri="{FF2B5EF4-FFF2-40B4-BE49-F238E27FC236}">
                <a16:creationId xmlns:a16="http://schemas.microsoft.com/office/drawing/2014/main" id="{02A1F716-BE75-161B-5F36-99C0ECE44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790" y="663828"/>
            <a:ext cx="4916210" cy="49162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D97C92-61F0-2111-3066-24AE9427DAFB}"/>
              </a:ext>
            </a:extLst>
          </p:cNvPr>
          <p:cNvSpPr txBox="1"/>
          <p:nvPr/>
        </p:nvSpPr>
        <p:spPr>
          <a:xfrm>
            <a:off x="381000" y="5210706"/>
            <a:ext cx="6100010" cy="369332"/>
          </a:xfrm>
          <a:prstGeom prst="rect">
            <a:avLst/>
          </a:prstGeom>
          <a:noFill/>
        </p:spPr>
        <p:txBody>
          <a:bodyPr wrap="square">
            <a:spAutoFit/>
          </a:bodyPr>
          <a:lstStyle/>
          <a:p>
            <a:r>
              <a:rPr lang="en-US" dirty="0">
                <a:solidFill>
                  <a:srgbClr val="FFC000"/>
                </a:solidFill>
              </a:rPr>
              <a:t>https://</a:t>
            </a:r>
            <a:r>
              <a:rPr lang="en-US" dirty="0" err="1">
                <a:solidFill>
                  <a:srgbClr val="FFC000"/>
                </a:solidFill>
              </a:rPr>
              <a:t>github.com</a:t>
            </a:r>
            <a:r>
              <a:rPr lang="en-US" dirty="0">
                <a:solidFill>
                  <a:srgbClr val="FFC000"/>
                </a:solidFill>
              </a:rPr>
              <a:t>/</a:t>
            </a:r>
            <a:r>
              <a:rPr lang="en-US" dirty="0" err="1">
                <a:solidFill>
                  <a:srgbClr val="FFC000"/>
                </a:solidFill>
              </a:rPr>
              <a:t>gitops</a:t>
            </a:r>
            <a:r>
              <a:rPr lang="en-US" dirty="0">
                <a:solidFill>
                  <a:srgbClr val="FFC000"/>
                </a:solidFill>
              </a:rPr>
              <a:t>-bridge-dev</a:t>
            </a:r>
          </a:p>
        </p:txBody>
      </p:sp>
      <p:pic>
        <p:nvPicPr>
          <p:cNvPr id="9218" name="Picture 2">
            <a:extLst>
              <a:ext uri="{FF2B5EF4-FFF2-40B4-BE49-F238E27FC236}">
                <a16:creationId xmlns:a16="http://schemas.microsoft.com/office/drawing/2014/main" id="{968F2780-1095-EECE-138F-F1D9D8A2E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77962"/>
            <a:ext cx="6894790" cy="387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5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4FAABBE-8A18-453B-624C-B6226AF21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781" y="0"/>
            <a:ext cx="3589020" cy="2844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itle 1">
            <a:extLst>
              <a:ext uri="{FF2B5EF4-FFF2-40B4-BE49-F238E27FC236}">
                <a16:creationId xmlns:a16="http://schemas.microsoft.com/office/drawing/2014/main" id="{06DFB332-4EB2-BC96-5B56-55FDA1565418}"/>
              </a:ext>
            </a:extLst>
          </p:cNvPr>
          <p:cNvSpPr txBox="1">
            <a:spLocks/>
          </p:cNvSpPr>
          <p:nvPr/>
        </p:nvSpPr>
        <p:spPr>
          <a:xfrm>
            <a:off x="381000" y="3048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err="1"/>
              <a:t>idpBuilder</a:t>
            </a:r>
            <a:endParaRPr lang="en-US" dirty="0"/>
          </a:p>
        </p:txBody>
      </p:sp>
      <p:sp>
        <p:nvSpPr>
          <p:cNvPr id="4" name="TextBox 3">
            <a:extLst>
              <a:ext uri="{FF2B5EF4-FFF2-40B4-BE49-F238E27FC236}">
                <a16:creationId xmlns:a16="http://schemas.microsoft.com/office/drawing/2014/main" id="{A8D97C92-61F0-2111-3066-24AE9427DAFB}"/>
              </a:ext>
            </a:extLst>
          </p:cNvPr>
          <p:cNvSpPr txBox="1"/>
          <p:nvPr/>
        </p:nvSpPr>
        <p:spPr>
          <a:xfrm>
            <a:off x="209612" y="898799"/>
            <a:ext cx="4604887" cy="369332"/>
          </a:xfrm>
          <a:prstGeom prst="rect">
            <a:avLst/>
          </a:prstGeom>
          <a:noFill/>
        </p:spPr>
        <p:txBody>
          <a:bodyPr wrap="square">
            <a:spAutoFit/>
          </a:bodyPr>
          <a:lstStyle/>
          <a:p>
            <a:r>
              <a:rPr lang="en-US" dirty="0" err="1">
                <a:solidFill>
                  <a:srgbClr val="FFC000"/>
                </a:solidFill>
              </a:rPr>
              <a:t>github.com</a:t>
            </a:r>
            <a:r>
              <a:rPr lang="en-US" dirty="0">
                <a:solidFill>
                  <a:srgbClr val="FFC000"/>
                </a:solidFill>
              </a:rPr>
              <a:t>/</a:t>
            </a:r>
            <a:r>
              <a:rPr lang="en-US" dirty="0" err="1">
                <a:solidFill>
                  <a:srgbClr val="FFC000"/>
                </a:solidFill>
              </a:rPr>
              <a:t>cnoe</a:t>
            </a:r>
            <a:r>
              <a:rPr lang="en-US" dirty="0">
                <a:solidFill>
                  <a:srgbClr val="FFC000"/>
                </a:solidFill>
              </a:rPr>
              <a:t>-io/</a:t>
            </a:r>
            <a:r>
              <a:rPr lang="en-US" dirty="0" err="1">
                <a:solidFill>
                  <a:srgbClr val="FFC000"/>
                </a:solidFill>
              </a:rPr>
              <a:t>idpbuilder</a:t>
            </a:r>
            <a:endParaRPr lang="en-US" dirty="0">
              <a:solidFill>
                <a:srgbClr val="FFC000"/>
              </a:solidFill>
            </a:endParaRPr>
          </a:p>
        </p:txBody>
      </p:sp>
      <p:pic>
        <p:nvPicPr>
          <p:cNvPr id="3" name="Picture 2">
            <a:extLst>
              <a:ext uri="{FF2B5EF4-FFF2-40B4-BE49-F238E27FC236}">
                <a16:creationId xmlns:a16="http://schemas.microsoft.com/office/drawing/2014/main" id="{FFF9E280-5136-A107-B1A4-8F68A544A8C2}"/>
              </a:ext>
            </a:extLst>
          </p:cNvPr>
          <p:cNvPicPr>
            <a:picLocks noChangeAspect="1"/>
          </p:cNvPicPr>
          <p:nvPr/>
        </p:nvPicPr>
        <p:blipFill>
          <a:blip r:embed="rId4"/>
          <a:stretch>
            <a:fillRect/>
          </a:stretch>
        </p:blipFill>
        <p:spPr>
          <a:xfrm>
            <a:off x="4139041" y="-12200"/>
            <a:ext cx="4326779" cy="28301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EF3713F-7B1A-E619-219E-E41201B792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44874"/>
            <a:ext cx="12257276" cy="3492838"/>
          </a:xfrm>
          <a:prstGeom prst="rect">
            <a:avLst/>
          </a:prstGeom>
        </p:spPr>
      </p:pic>
    </p:spTree>
    <p:extLst>
      <p:ext uri="{BB962C8B-B14F-4D97-AF65-F5344CB8AC3E}">
        <p14:creationId xmlns:p14="http://schemas.microsoft.com/office/powerpoint/2010/main" val="229726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439F-F537-EBAC-E7E9-AA2F2DA61A4E}"/>
              </a:ext>
            </a:extLst>
          </p:cNvPr>
          <p:cNvSpPr>
            <a:spLocks noGrp="1"/>
          </p:cNvSpPr>
          <p:nvPr>
            <p:ph type="title"/>
          </p:nvPr>
        </p:nvSpPr>
        <p:spPr>
          <a:xfrm>
            <a:off x="304799" y="2707821"/>
            <a:ext cx="8935453" cy="1442355"/>
          </a:xfrm>
        </p:spPr>
        <p:txBody>
          <a:bodyPr/>
          <a:lstStyle/>
          <a:p>
            <a:r>
              <a:rPr lang="en-US" dirty="0"/>
              <a:t>Platform best practices / guidance</a:t>
            </a:r>
          </a:p>
        </p:txBody>
      </p:sp>
    </p:spTree>
    <p:extLst>
      <p:ext uri="{BB962C8B-B14F-4D97-AF65-F5344CB8AC3E}">
        <p14:creationId xmlns:p14="http://schemas.microsoft.com/office/powerpoint/2010/main" val="1073604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5E454-3AF1-EDAA-F67E-43A9F1F7A1A3}"/>
              </a:ext>
            </a:extLst>
          </p:cNvPr>
          <p:cNvPicPr>
            <a:picLocks noChangeAspect="1"/>
          </p:cNvPicPr>
          <p:nvPr/>
        </p:nvPicPr>
        <p:blipFill rotWithShape="1">
          <a:blip r:embed="rId3">
            <a:extLst>
              <a:ext uri="{28A0092B-C50C-407E-A947-70E740481C1C}">
                <a14:useLocalDpi xmlns:a14="http://schemas.microsoft.com/office/drawing/2010/main" val="0"/>
              </a:ext>
            </a:extLst>
          </a:blip>
          <a:srcRect b="14552"/>
          <a:stretch/>
        </p:blipFill>
        <p:spPr>
          <a:xfrm>
            <a:off x="148780" y="0"/>
            <a:ext cx="12043220" cy="6858000"/>
          </a:xfrm>
          <a:prstGeom prst="rect">
            <a:avLst/>
          </a:prstGeom>
        </p:spPr>
      </p:pic>
      <p:sp>
        <p:nvSpPr>
          <p:cNvPr id="8" name="Rectangle 7">
            <a:extLst>
              <a:ext uri="{FF2B5EF4-FFF2-40B4-BE49-F238E27FC236}">
                <a16:creationId xmlns:a16="http://schemas.microsoft.com/office/drawing/2014/main" id="{AC6DAF20-326C-024E-B77B-6238F1EAEE21}"/>
              </a:ext>
            </a:extLst>
          </p:cNvPr>
          <p:cNvSpPr/>
          <p:nvPr/>
        </p:nvSpPr>
        <p:spPr>
          <a:xfrm>
            <a:off x="81776" y="0"/>
            <a:ext cx="12110224" cy="6858000"/>
          </a:xfrm>
          <a:prstGeom prst="rect">
            <a:avLst/>
          </a:prstGeom>
          <a:solidFill>
            <a:schemeClr val="bg1">
              <a:alpha val="416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0" name="Title 1">
            <a:extLst>
              <a:ext uri="{FF2B5EF4-FFF2-40B4-BE49-F238E27FC236}">
                <a16:creationId xmlns:a16="http://schemas.microsoft.com/office/drawing/2014/main" id="{D453D351-1A0C-EA62-E0D7-CA3329EE6D7E}"/>
              </a:ext>
            </a:extLst>
          </p:cNvPr>
          <p:cNvSpPr txBox="1">
            <a:spLocks/>
          </p:cNvSpPr>
          <p:nvPr/>
        </p:nvSpPr>
        <p:spPr>
          <a:xfrm>
            <a:off x="304800" y="3109913"/>
            <a:ext cx="11582400"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a:noFill/>
                </a:ln>
                <a:solidFill>
                  <a:srgbClr val="FFFFFF"/>
                </a:solidFill>
                <a:effectLst/>
                <a:uLnTx/>
                <a:uFillTx/>
                <a:latin typeface="Amazon Ember Display"/>
                <a:ea typeface="+mj-ea"/>
                <a:cs typeface="+mj-cs"/>
              </a:rPr>
              <a:t>Build with your customers</a:t>
            </a:r>
          </a:p>
        </p:txBody>
      </p:sp>
    </p:spTree>
    <p:extLst>
      <p:ext uri="{BB962C8B-B14F-4D97-AF65-F5344CB8AC3E}">
        <p14:creationId xmlns:p14="http://schemas.microsoft.com/office/powerpoint/2010/main" val="72213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B919E8-2192-ADCA-605A-15F6BA7B5B08}"/>
              </a:ext>
            </a:extLst>
          </p:cNvPr>
          <p:cNvPicPr>
            <a:picLocks noChangeAspect="1"/>
          </p:cNvPicPr>
          <p:nvPr/>
        </p:nvPicPr>
        <p:blipFill rotWithShape="1">
          <a:blip r:embed="rId3">
            <a:extLst>
              <a:ext uri="{28A0092B-C50C-407E-A947-70E740481C1C}">
                <a14:useLocalDpi xmlns:a14="http://schemas.microsoft.com/office/drawing/2010/main" val="0"/>
              </a:ext>
            </a:extLst>
          </a:blip>
          <a:srcRect l="1144" t="-16100" r="-1144" b="16100"/>
          <a:stretch/>
        </p:blipFill>
        <p:spPr>
          <a:xfrm>
            <a:off x="140676" y="-1316005"/>
            <a:ext cx="12295163" cy="8174005"/>
          </a:xfrm>
          <a:prstGeom prst="rect">
            <a:avLst/>
          </a:prstGeom>
        </p:spPr>
      </p:pic>
      <p:sp>
        <p:nvSpPr>
          <p:cNvPr id="8" name="Rectangle 7">
            <a:extLst>
              <a:ext uri="{FF2B5EF4-FFF2-40B4-BE49-F238E27FC236}">
                <a16:creationId xmlns:a16="http://schemas.microsoft.com/office/drawing/2014/main" id="{E3ED6248-D2BC-0F22-C5FA-61D53CEFA58D}"/>
              </a:ext>
            </a:extLst>
          </p:cNvPr>
          <p:cNvSpPr/>
          <p:nvPr/>
        </p:nvSpPr>
        <p:spPr>
          <a:xfrm>
            <a:off x="85060" y="0"/>
            <a:ext cx="12106939" cy="6858000"/>
          </a:xfrm>
          <a:prstGeom prst="rect">
            <a:avLst/>
          </a:prstGeom>
          <a:solidFill>
            <a:schemeClr val="bg1">
              <a:alpha val="6203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 name="Title 1">
            <a:extLst>
              <a:ext uri="{FF2B5EF4-FFF2-40B4-BE49-F238E27FC236}">
                <a16:creationId xmlns:a16="http://schemas.microsoft.com/office/drawing/2014/main" id="{EB2D9DBD-D03A-8B7B-B432-687899A1253B}"/>
              </a:ext>
            </a:extLst>
          </p:cNvPr>
          <p:cNvSpPr txBox="1">
            <a:spLocks/>
          </p:cNvSpPr>
          <p:nvPr/>
        </p:nvSpPr>
        <p:spPr>
          <a:xfrm>
            <a:off x="304800" y="3109912"/>
            <a:ext cx="11582400"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a:noFill/>
                </a:ln>
                <a:solidFill>
                  <a:srgbClr val="FFFFFF"/>
                </a:solidFill>
                <a:effectLst/>
                <a:uLnTx/>
                <a:uFillTx/>
                <a:latin typeface="Amazon Ember Display"/>
                <a:ea typeface="+mj-ea"/>
                <a:cs typeface="+mj-cs"/>
              </a:rPr>
              <a:t>Documentation and education are key</a:t>
            </a:r>
          </a:p>
        </p:txBody>
      </p:sp>
    </p:spTree>
    <p:extLst>
      <p:ext uri="{BB962C8B-B14F-4D97-AF65-F5344CB8AC3E}">
        <p14:creationId xmlns:p14="http://schemas.microsoft.com/office/powerpoint/2010/main" val="2955939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65A99B-0955-B368-F804-197AA86D6542}"/>
              </a:ext>
            </a:extLst>
          </p:cNvPr>
          <p:cNvPicPr>
            <a:picLocks noChangeAspect="1"/>
          </p:cNvPicPr>
          <p:nvPr/>
        </p:nvPicPr>
        <p:blipFill rotWithShape="1">
          <a:blip r:embed="rId3">
            <a:extLst>
              <a:ext uri="{28A0092B-C50C-407E-A947-70E740481C1C}">
                <a14:useLocalDpi xmlns:a14="http://schemas.microsoft.com/office/drawing/2010/main" val="0"/>
              </a:ext>
            </a:extLst>
          </a:blip>
          <a:srcRect t="12288" b="3336"/>
          <a:stretch/>
        </p:blipFill>
        <p:spPr>
          <a:xfrm>
            <a:off x="74341" y="-1"/>
            <a:ext cx="12117659" cy="6858001"/>
          </a:xfrm>
          <a:prstGeom prst="rect">
            <a:avLst/>
          </a:prstGeom>
        </p:spPr>
      </p:pic>
      <p:sp>
        <p:nvSpPr>
          <p:cNvPr id="9" name="Title 1">
            <a:extLst>
              <a:ext uri="{FF2B5EF4-FFF2-40B4-BE49-F238E27FC236}">
                <a16:creationId xmlns:a16="http://schemas.microsoft.com/office/drawing/2014/main" id="{CF68702A-B9C7-63B2-5F2F-CD550770EE38}"/>
              </a:ext>
            </a:extLst>
          </p:cNvPr>
          <p:cNvSpPr txBox="1">
            <a:spLocks/>
          </p:cNvSpPr>
          <p:nvPr/>
        </p:nvSpPr>
        <p:spPr>
          <a:xfrm>
            <a:off x="304800" y="3109911"/>
            <a:ext cx="11582400"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a:noFill/>
                </a:ln>
                <a:solidFill>
                  <a:srgbClr val="FFFFFF"/>
                </a:solidFill>
                <a:effectLst/>
                <a:uLnTx/>
                <a:uFillTx/>
                <a:latin typeface="Amazon Ember Display"/>
                <a:ea typeface="+mj-ea"/>
                <a:cs typeface="+mj-cs"/>
              </a:rPr>
              <a:t>Don’t boil the ocean</a:t>
            </a:r>
          </a:p>
        </p:txBody>
      </p:sp>
    </p:spTree>
    <p:extLst>
      <p:ext uri="{BB962C8B-B14F-4D97-AF65-F5344CB8AC3E}">
        <p14:creationId xmlns:p14="http://schemas.microsoft.com/office/powerpoint/2010/main" val="1561700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675A0C-3491-530D-6F93-D8BB51BA5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76" y="0"/>
            <a:ext cx="12102790" cy="6833454"/>
          </a:xfrm>
          <a:prstGeom prst="rect">
            <a:avLst/>
          </a:prstGeom>
        </p:spPr>
      </p:pic>
      <p:sp>
        <p:nvSpPr>
          <p:cNvPr id="8" name="Rectangle 7">
            <a:extLst>
              <a:ext uri="{FF2B5EF4-FFF2-40B4-BE49-F238E27FC236}">
                <a16:creationId xmlns:a16="http://schemas.microsoft.com/office/drawing/2014/main" id="{BAF50710-3332-FA27-4F26-E08889E88525}"/>
              </a:ext>
            </a:extLst>
          </p:cNvPr>
          <p:cNvSpPr/>
          <p:nvPr/>
        </p:nvSpPr>
        <p:spPr>
          <a:xfrm>
            <a:off x="81776" y="0"/>
            <a:ext cx="12110224" cy="6858000"/>
          </a:xfrm>
          <a:prstGeom prst="rect">
            <a:avLst/>
          </a:prstGeom>
          <a:solidFill>
            <a:schemeClr val="bg1">
              <a:alpha val="6203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11" name="Title 1">
            <a:extLst>
              <a:ext uri="{FF2B5EF4-FFF2-40B4-BE49-F238E27FC236}">
                <a16:creationId xmlns:a16="http://schemas.microsoft.com/office/drawing/2014/main" id="{EECCC9E9-74BC-6B80-B6B5-E903925795EC}"/>
              </a:ext>
            </a:extLst>
          </p:cNvPr>
          <p:cNvSpPr txBox="1">
            <a:spLocks/>
          </p:cNvSpPr>
          <p:nvPr/>
        </p:nvSpPr>
        <p:spPr>
          <a:xfrm>
            <a:off x="304800" y="3097639"/>
            <a:ext cx="11582400"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a:noFill/>
                </a:ln>
                <a:solidFill>
                  <a:srgbClr val="FFFFFF"/>
                </a:solidFill>
                <a:effectLst/>
                <a:uLnTx/>
                <a:uFillTx/>
                <a:latin typeface="Amazon Ember Display"/>
                <a:ea typeface="+mj-ea"/>
                <a:cs typeface="+mj-cs"/>
              </a:rPr>
              <a:t>Provide escape hatches</a:t>
            </a:r>
          </a:p>
        </p:txBody>
      </p:sp>
    </p:spTree>
    <p:extLst>
      <p:ext uri="{BB962C8B-B14F-4D97-AF65-F5344CB8AC3E}">
        <p14:creationId xmlns:p14="http://schemas.microsoft.com/office/powerpoint/2010/main" val="2089087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C7738C-95A5-E4A9-C629-BC1B7A9F0B93}"/>
              </a:ext>
            </a:extLst>
          </p:cNvPr>
          <p:cNvPicPr>
            <a:picLocks noChangeAspect="1"/>
          </p:cNvPicPr>
          <p:nvPr/>
        </p:nvPicPr>
        <p:blipFill rotWithShape="1">
          <a:blip r:embed="rId3">
            <a:extLst>
              <a:ext uri="{28A0092B-C50C-407E-A947-70E740481C1C}">
                <a14:useLocalDpi xmlns:a14="http://schemas.microsoft.com/office/drawing/2010/main" val="0"/>
              </a:ext>
            </a:extLst>
          </a:blip>
          <a:srcRect t="14287" b="1299"/>
          <a:stretch/>
        </p:blipFill>
        <p:spPr>
          <a:xfrm>
            <a:off x="92149" y="0"/>
            <a:ext cx="12099851" cy="6858000"/>
          </a:xfrm>
          <a:prstGeom prst="rect">
            <a:avLst/>
          </a:prstGeom>
        </p:spPr>
      </p:pic>
      <p:sp>
        <p:nvSpPr>
          <p:cNvPr id="8" name="Rectangle 7">
            <a:extLst>
              <a:ext uri="{FF2B5EF4-FFF2-40B4-BE49-F238E27FC236}">
                <a16:creationId xmlns:a16="http://schemas.microsoft.com/office/drawing/2014/main" id="{16240273-B103-76E6-C98F-8D5985F9F446}"/>
              </a:ext>
            </a:extLst>
          </p:cNvPr>
          <p:cNvSpPr/>
          <p:nvPr/>
        </p:nvSpPr>
        <p:spPr>
          <a:xfrm>
            <a:off x="92149" y="0"/>
            <a:ext cx="12099851" cy="6858000"/>
          </a:xfrm>
          <a:prstGeom prst="rect">
            <a:avLst/>
          </a:prstGeom>
          <a:solidFill>
            <a:schemeClr val="bg1">
              <a:alpha val="6203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9" name="Title 1">
            <a:extLst>
              <a:ext uri="{FF2B5EF4-FFF2-40B4-BE49-F238E27FC236}">
                <a16:creationId xmlns:a16="http://schemas.microsoft.com/office/drawing/2014/main" id="{28836A49-2D72-9848-CE24-FB0EEA7EA843}"/>
              </a:ext>
            </a:extLst>
          </p:cNvPr>
          <p:cNvSpPr txBox="1">
            <a:spLocks/>
          </p:cNvSpPr>
          <p:nvPr/>
        </p:nvSpPr>
        <p:spPr>
          <a:xfrm>
            <a:off x="301792" y="3109912"/>
            <a:ext cx="11582400" cy="63817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100" normalizeH="0" baseline="0" noProof="0" dirty="0">
                <a:ln>
                  <a:noFill/>
                </a:ln>
                <a:solidFill>
                  <a:srgbClr val="FFFFFF"/>
                </a:solidFill>
                <a:effectLst/>
                <a:uLnTx/>
                <a:uFillTx/>
                <a:latin typeface="Amazon Ember Display"/>
                <a:ea typeface="+mj-ea"/>
                <a:cs typeface="+mj-cs"/>
              </a:rPr>
              <a:t>One size doesn’t fit all workloads</a:t>
            </a:r>
          </a:p>
        </p:txBody>
      </p:sp>
    </p:spTree>
    <p:extLst>
      <p:ext uri="{BB962C8B-B14F-4D97-AF65-F5344CB8AC3E}">
        <p14:creationId xmlns:p14="http://schemas.microsoft.com/office/powerpoint/2010/main" val="1085422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B0B1F-6227-8DC2-6C6F-D7B6EFBDC900}"/>
              </a:ext>
            </a:extLst>
          </p:cNvPr>
          <p:cNvSpPr>
            <a:spLocks noGrp="1"/>
          </p:cNvSpPr>
          <p:nvPr>
            <p:ph type="title"/>
          </p:nvPr>
        </p:nvSpPr>
        <p:spPr/>
        <p:txBody>
          <a:bodyPr/>
          <a:lstStyle/>
          <a:p>
            <a:r>
              <a:rPr lang="en-US" dirty="0"/>
              <a:t>Thank You!</a:t>
            </a:r>
          </a:p>
        </p:txBody>
      </p:sp>
      <p:sp>
        <p:nvSpPr>
          <p:cNvPr id="4" name="TextBox 3">
            <a:extLst>
              <a:ext uri="{FF2B5EF4-FFF2-40B4-BE49-F238E27FC236}">
                <a16:creationId xmlns:a16="http://schemas.microsoft.com/office/drawing/2014/main" id="{81391673-462D-FD14-53B9-C53207F805CE}"/>
              </a:ext>
            </a:extLst>
          </p:cNvPr>
          <p:cNvSpPr txBox="1"/>
          <p:nvPr/>
        </p:nvSpPr>
        <p:spPr>
          <a:xfrm>
            <a:off x="3844815" y="5530334"/>
            <a:ext cx="6097314" cy="369332"/>
          </a:xfrm>
          <a:prstGeom prst="rect">
            <a:avLst/>
          </a:prstGeom>
          <a:noFill/>
        </p:spPr>
        <p:txBody>
          <a:bodyPr wrap="square">
            <a:spAutoFit/>
          </a:bodyPr>
          <a:lstStyle/>
          <a:p>
            <a:r>
              <a:rPr lang="en-US" dirty="0"/>
              <a:t>https://</a:t>
            </a:r>
            <a:r>
              <a:rPr lang="en-US" dirty="0" err="1"/>
              <a:t>forms.gle</a:t>
            </a:r>
            <a:r>
              <a:rPr lang="en-US" dirty="0"/>
              <a:t>/yvNCmf4SCR4HE9xV9</a:t>
            </a:r>
          </a:p>
        </p:txBody>
      </p:sp>
      <p:pic>
        <p:nvPicPr>
          <p:cNvPr id="6" name="Picture 5">
            <a:extLst>
              <a:ext uri="{FF2B5EF4-FFF2-40B4-BE49-F238E27FC236}">
                <a16:creationId xmlns:a16="http://schemas.microsoft.com/office/drawing/2014/main" id="{14C97C15-246A-9106-77E0-C20DFD6C7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241" y="1524000"/>
            <a:ext cx="3810000" cy="3810000"/>
          </a:xfrm>
          <a:prstGeom prst="rect">
            <a:avLst/>
          </a:prstGeom>
        </p:spPr>
      </p:pic>
      <p:sp>
        <p:nvSpPr>
          <p:cNvPr id="7" name="TextBox 6">
            <a:extLst>
              <a:ext uri="{FF2B5EF4-FFF2-40B4-BE49-F238E27FC236}">
                <a16:creationId xmlns:a16="http://schemas.microsoft.com/office/drawing/2014/main" id="{7533885B-E123-AAE2-6263-C6D7D770C76E}"/>
              </a:ext>
            </a:extLst>
          </p:cNvPr>
          <p:cNvSpPr txBox="1"/>
          <p:nvPr/>
        </p:nvSpPr>
        <p:spPr>
          <a:xfrm>
            <a:off x="5545368" y="942975"/>
            <a:ext cx="1101264" cy="523220"/>
          </a:xfrm>
          <a:prstGeom prst="rect">
            <a:avLst/>
          </a:prstGeom>
          <a:noFill/>
        </p:spPr>
        <p:txBody>
          <a:bodyPr wrap="none" lIns="0" rIns="0" rtlCol="0">
            <a:spAutoFit/>
          </a:bodyPr>
          <a:lstStyle/>
          <a:p>
            <a:pPr algn="ctr"/>
            <a:r>
              <a:rPr lang="en-US" sz="2800" dirty="0"/>
              <a:t>Survey</a:t>
            </a:r>
          </a:p>
        </p:txBody>
      </p:sp>
      <p:sp>
        <p:nvSpPr>
          <p:cNvPr id="8" name="Text Placeholder 8">
            <a:extLst>
              <a:ext uri="{FF2B5EF4-FFF2-40B4-BE49-F238E27FC236}">
                <a16:creationId xmlns:a16="http://schemas.microsoft.com/office/drawing/2014/main" id="{B6A5B599-E349-B437-AE6B-2EBF849A5215}"/>
              </a:ext>
            </a:extLst>
          </p:cNvPr>
          <p:cNvSpPr txBox="1">
            <a:spLocks/>
          </p:cNvSpPr>
          <p:nvPr/>
        </p:nvSpPr>
        <p:spPr>
          <a:xfrm>
            <a:off x="449900" y="3943845"/>
            <a:ext cx="2799994" cy="369332"/>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lang="en-US" dirty="0"/>
              <a:t>Carlos Santana</a:t>
            </a:r>
          </a:p>
        </p:txBody>
      </p:sp>
      <p:sp>
        <p:nvSpPr>
          <p:cNvPr id="9" name="Text Placeholder 9">
            <a:extLst>
              <a:ext uri="{FF2B5EF4-FFF2-40B4-BE49-F238E27FC236}">
                <a16:creationId xmlns:a16="http://schemas.microsoft.com/office/drawing/2014/main" id="{53879D93-8549-933B-10E1-3E0C1FC64774}"/>
              </a:ext>
            </a:extLst>
          </p:cNvPr>
          <p:cNvSpPr txBox="1">
            <a:spLocks/>
          </p:cNvSpPr>
          <p:nvPr/>
        </p:nvSpPr>
        <p:spPr>
          <a:xfrm>
            <a:off x="449900" y="4404254"/>
            <a:ext cx="2345565" cy="1128486"/>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lang="en-US" sz="2400" dirty="0"/>
              <a:t>      </a:t>
            </a:r>
            <a:r>
              <a:rPr lang="en-US" sz="2400" dirty="0" err="1"/>
              <a:t>csantanapr</a:t>
            </a:r>
            <a:endParaRPr lang="en-US" sz="2400" dirty="0"/>
          </a:p>
          <a:p>
            <a:pPr marL="0" indent="0">
              <a:buNone/>
            </a:pPr>
            <a:r>
              <a:rPr lang="en-US" sz="2400" dirty="0"/>
              <a:t>      </a:t>
            </a:r>
            <a:r>
              <a:rPr lang="en-US" sz="2400" dirty="0" err="1"/>
              <a:t>csantanapr</a:t>
            </a:r>
            <a:endParaRPr lang="en-US" sz="2400" dirty="0"/>
          </a:p>
          <a:p>
            <a:pPr marL="0" indent="0">
              <a:buNone/>
            </a:pPr>
            <a:r>
              <a:rPr lang="en-US" sz="2400" dirty="0"/>
              <a:t>      </a:t>
            </a:r>
            <a:r>
              <a:rPr lang="en-US" sz="2400" dirty="0" err="1"/>
              <a:t>csantanapr</a:t>
            </a:r>
            <a:endParaRPr lang="en-US" sz="2400" dirty="0"/>
          </a:p>
        </p:txBody>
      </p:sp>
      <p:pic>
        <p:nvPicPr>
          <p:cNvPr id="10" name="Picture 4">
            <a:extLst>
              <a:ext uri="{FF2B5EF4-FFF2-40B4-BE49-F238E27FC236}">
                <a16:creationId xmlns:a16="http://schemas.microsoft.com/office/drawing/2014/main" id="{AE52E131-DDA9-AAFC-3A26-678B654CA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04" y="4485994"/>
            <a:ext cx="264181" cy="2641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Twitter rebrands as X with &quot;art deco&quot; logo">
            <a:extLst>
              <a:ext uri="{FF2B5EF4-FFF2-40B4-BE49-F238E27FC236}">
                <a16:creationId xmlns:a16="http://schemas.microsoft.com/office/drawing/2014/main" id="{209AE2D2-0640-9160-461F-A14CD2F16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62" y="5390699"/>
            <a:ext cx="342197" cy="34219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4F6944C-B20C-7E6C-157E-7A4D4DD80212}"/>
              </a:ext>
            </a:extLst>
          </p:cNvPr>
          <p:cNvPicPr>
            <a:picLocks noChangeAspect="1"/>
          </p:cNvPicPr>
          <p:nvPr/>
        </p:nvPicPr>
        <p:blipFill>
          <a:blip r:embed="rId5"/>
          <a:stretch>
            <a:fillRect/>
          </a:stretch>
        </p:blipFill>
        <p:spPr>
          <a:xfrm>
            <a:off x="508228" y="4916669"/>
            <a:ext cx="369332" cy="369332"/>
          </a:xfrm>
          <a:prstGeom prst="rect">
            <a:avLst/>
          </a:prstGeom>
        </p:spPr>
      </p:pic>
      <p:pic>
        <p:nvPicPr>
          <p:cNvPr id="13" name="Picture 12">
            <a:extLst>
              <a:ext uri="{FF2B5EF4-FFF2-40B4-BE49-F238E27FC236}">
                <a16:creationId xmlns:a16="http://schemas.microsoft.com/office/drawing/2014/main" id="{846B3348-9AF4-F254-6FEB-08AFDE7C10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2349" y="2562004"/>
            <a:ext cx="1251577" cy="1251577"/>
          </a:xfrm>
          <a:prstGeom prst="ellipse">
            <a:avLst/>
          </a:prstGeom>
        </p:spPr>
      </p:pic>
    </p:spTree>
    <p:extLst>
      <p:ext uri="{BB962C8B-B14F-4D97-AF65-F5344CB8AC3E}">
        <p14:creationId xmlns:p14="http://schemas.microsoft.com/office/powerpoint/2010/main" val="41359013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36F5-CE3D-21A7-01BC-3FCCDE777A74}"/>
              </a:ext>
            </a:extLst>
          </p:cNvPr>
          <p:cNvSpPr>
            <a:spLocks noGrp="1"/>
          </p:cNvSpPr>
          <p:nvPr>
            <p:ph type="title"/>
          </p:nvPr>
        </p:nvSpPr>
        <p:spPr/>
        <p:txBody>
          <a:bodyPr/>
          <a:lstStyle/>
          <a:p>
            <a:endParaRPr lang="en-US" dirty="0"/>
          </a:p>
        </p:txBody>
      </p:sp>
      <p:grpSp>
        <p:nvGrpSpPr>
          <p:cNvPr id="63" name="Group 62">
            <a:extLst>
              <a:ext uri="{FF2B5EF4-FFF2-40B4-BE49-F238E27FC236}">
                <a16:creationId xmlns:a16="http://schemas.microsoft.com/office/drawing/2014/main" id="{058E6011-6541-E757-0EF8-A9AAE44972D2}"/>
              </a:ext>
            </a:extLst>
          </p:cNvPr>
          <p:cNvGrpSpPr/>
          <p:nvPr/>
        </p:nvGrpSpPr>
        <p:grpSpPr>
          <a:xfrm>
            <a:off x="1995497" y="3571460"/>
            <a:ext cx="8142159" cy="2286238"/>
            <a:chOff x="1995497" y="3571460"/>
            <a:chExt cx="8142159" cy="2286238"/>
          </a:xfrm>
        </p:grpSpPr>
        <p:grpSp>
          <p:nvGrpSpPr>
            <p:cNvPr id="37" name="Group 36">
              <a:extLst>
                <a:ext uri="{FF2B5EF4-FFF2-40B4-BE49-F238E27FC236}">
                  <a16:creationId xmlns:a16="http://schemas.microsoft.com/office/drawing/2014/main" id="{03D2563C-0B5E-383D-BE31-D3D2D1BA25C1}"/>
                </a:ext>
              </a:extLst>
            </p:cNvPr>
            <p:cNvGrpSpPr/>
            <p:nvPr/>
          </p:nvGrpSpPr>
          <p:grpSpPr>
            <a:xfrm>
              <a:off x="2156599" y="4070847"/>
              <a:ext cx="910506" cy="818092"/>
              <a:chOff x="2251048" y="4070847"/>
              <a:chExt cx="910506" cy="818092"/>
            </a:xfrm>
          </p:grpSpPr>
          <p:pic>
            <p:nvPicPr>
              <p:cNvPr id="39" name="Graphic 23">
                <a:extLst>
                  <a:ext uri="{FF2B5EF4-FFF2-40B4-BE49-F238E27FC236}">
                    <a16:creationId xmlns:a16="http://schemas.microsoft.com/office/drawing/2014/main" id="{8BA74DD5-3A1F-DDEA-0DDB-0309C79CE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701" y="40708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5">
                <a:extLst>
                  <a:ext uri="{FF2B5EF4-FFF2-40B4-BE49-F238E27FC236}">
                    <a16:creationId xmlns:a16="http://schemas.microsoft.com/office/drawing/2014/main" id="{9538AF90-0440-0FFD-A282-C0146C7B857C}"/>
                  </a:ext>
                </a:extLst>
              </p:cNvPr>
              <p:cNvSpPr txBox="1"/>
              <p:nvPr/>
            </p:nvSpPr>
            <p:spPr>
              <a:xfrm>
                <a:off x="2251048" y="4611940"/>
                <a:ext cx="910506"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EKS</a:t>
                </a:r>
              </a:p>
            </p:txBody>
          </p:sp>
        </p:grpSp>
        <p:grpSp>
          <p:nvGrpSpPr>
            <p:cNvPr id="35" name="Group 34">
              <a:extLst>
                <a:ext uri="{FF2B5EF4-FFF2-40B4-BE49-F238E27FC236}">
                  <a16:creationId xmlns:a16="http://schemas.microsoft.com/office/drawing/2014/main" id="{2AF757AB-2C01-10DC-8B9D-68CE33341C1B}"/>
                </a:ext>
              </a:extLst>
            </p:cNvPr>
            <p:cNvGrpSpPr/>
            <p:nvPr/>
          </p:nvGrpSpPr>
          <p:grpSpPr>
            <a:xfrm>
              <a:off x="3612319" y="4074406"/>
              <a:ext cx="900888" cy="818092"/>
              <a:chOff x="3489678" y="4074406"/>
              <a:chExt cx="900888" cy="818092"/>
            </a:xfrm>
          </p:grpSpPr>
          <p:pic>
            <p:nvPicPr>
              <p:cNvPr id="30" name="Graphic 5">
                <a:extLst>
                  <a:ext uri="{FF2B5EF4-FFF2-40B4-BE49-F238E27FC236}">
                    <a16:creationId xmlns:a16="http://schemas.microsoft.com/office/drawing/2014/main" id="{A23EADE7-A7D5-40F8-EA4F-EFF100767C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1522" y="40744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a:extLst>
                  <a:ext uri="{FF2B5EF4-FFF2-40B4-BE49-F238E27FC236}">
                    <a16:creationId xmlns:a16="http://schemas.microsoft.com/office/drawing/2014/main" id="{DE3345C8-BFF3-536D-E873-AC2C7C64817F}"/>
                  </a:ext>
                </a:extLst>
              </p:cNvPr>
              <p:cNvSpPr txBox="1"/>
              <p:nvPr/>
            </p:nvSpPr>
            <p:spPr>
              <a:xfrm>
                <a:off x="3489678" y="4615499"/>
                <a:ext cx="900888"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EC2</a:t>
                </a:r>
              </a:p>
            </p:txBody>
          </p:sp>
        </p:grpSp>
        <p:grpSp>
          <p:nvGrpSpPr>
            <p:cNvPr id="34" name="Group 33">
              <a:extLst>
                <a:ext uri="{FF2B5EF4-FFF2-40B4-BE49-F238E27FC236}">
                  <a16:creationId xmlns:a16="http://schemas.microsoft.com/office/drawing/2014/main" id="{FB299C5B-9A85-D769-18EB-88D907795D12}"/>
                </a:ext>
              </a:extLst>
            </p:cNvPr>
            <p:cNvGrpSpPr/>
            <p:nvPr/>
          </p:nvGrpSpPr>
          <p:grpSpPr>
            <a:xfrm>
              <a:off x="5058421" y="4074406"/>
              <a:ext cx="807913" cy="818092"/>
              <a:chOff x="4659372" y="4074406"/>
              <a:chExt cx="807913" cy="818092"/>
            </a:xfrm>
          </p:grpSpPr>
          <p:pic>
            <p:nvPicPr>
              <p:cNvPr id="36" name="Graphic 8">
                <a:extLst>
                  <a:ext uri="{FF2B5EF4-FFF2-40B4-BE49-F238E27FC236}">
                    <a16:creationId xmlns:a16="http://schemas.microsoft.com/office/drawing/2014/main" id="{B7272336-9D61-EE44-0FE1-2EFFFC4278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4728" y="40744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86">
                <a:extLst>
                  <a:ext uri="{FF2B5EF4-FFF2-40B4-BE49-F238E27FC236}">
                    <a16:creationId xmlns:a16="http://schemas.microsoft.com/office/drawing/2014/main" id="{93B3F8DE-928D-AAFA-5DFC-B6A137D8652D}"/>
                  </a:ext>
                </a:extLst>
              </p:cNvPr>
              <p:cNvSpPr txBox="1"/>
              <p:nvPr/>
            </p:nvSpPr>
            <p:spPr>
              <a:xfrm>
                <a:off x="4659372" y="4615499"/>
                <a:ext cx="807913"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S3</a:t>
                </a:r>
              </a:p>
            </p:txBody>
          </p:sp>
        </p:grpSp>
        <p:grpSp>
          <p:nvGrpSpPr>
            <p:cNvPr id="31" name="Group 30">
              <a:extLst>
                <a:ext uri="{FF2B5EF4-FFF2-40B4-BE49-F238E27FC236}">
                  <a16:creationId xmlns:a16="http://schemas.microsoft.com/office/drawing/2014/main" id="{23CC0CBA-E79D-AF52-4D68-A2C373D3EF7B}"/>
                </a:ext>
              </a:extLst>
            </p:cNvPr>
            <p:cNvGrpSpPr/>
            <p:nvPr/>
          </p:nvGrpSpPr>
          <p:grpSpPr>
            <a:xfrm>
              <a:off x="6411548" y="4074406"/>
              <a:ext cx="904094" cy="818092"/>
              <a:chOff x="5668403" y="4074406"/>
              <a:chExt cx="904094" cy="818092"/>
            </a:xfrm>
          </p:grpSpPr>
          <p:pic>
            <p:nvPicPr>
              <p:cNvPr id="33" name="Graphic 17">
                <a:extLst>
                  <a:ext uri="{FF2B5EF4-FFF2-40B4-BE49-F238E27FC236}">
                    <a16:creationId xmlns:a16="http://schemas.microsoft.com/office/drawing/2014/main" id="{D03A4FF1-F848-10EF-369F-33DA55B909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1850" y="40744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87">
                <a:extLst>
                  <a:ext uri="{FF2B5EF4-FFF2-40B4-BE49-F238E27FC236}">
                    <a16:creationId xmlns:a16="http://schemas.microsoft.com/office/drawing/2014/main" id="{DF07781B-135B-F724-6751-28FAA58E4AB8}"/>
                  </a:ext>
                </a:extLst>
              </p:cNvPr>
              <p:cNvSpPr txBox="1"/>
              <p:nvPr/>
            </p:nvSpPr>
            <p:spPr>
              <a:xfrm>
                <a:off x="5668403" y="4615499"/>
                <a:ext cx="904094"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EBS</a:t>
                </a:r>
              </a:p>
            </p:txBody>
          </p:sp>
        </p:grpSp>
        <p:grpSp>
          <p:nvGrpSpPr>
            <p:cNvPr id="29" name="Group 28">
              <a:extLst>
                <a:ext uri="{FF2B5EF4-FFF2-40B4-BE49-F238E27FC236}">
                  <a16:creationId xmlns:a16="http://schemas.microsoft.com/office/drawing/2014/main" id="{873583BE-F5A6-62CA-23B0-D2CCE669CDC1}"/>
                </a:ext>
              </a:extLst>
            </p:cNvPr>
            <p:cNvGrpSpPr/>
            <p:nvPr/>
          </p:nvGrpSpPr>
          <p:grpSpPr>
            <a:xfrm>
              <a:off x="7860856" y="4074406"/>
              <a:ext cx="457200" cy="818092"/>
              <a:chOff x="6994192" y="4074406"/>
              <a:chExt cx="457200" cy="818092"/>
            </a:xfrm>
          </p:grpSpPr>
          <p:pic>
            <p:nvPicPr>
              <p:cNvPr id="67" name="Graphic 18">
                <a:extLst>
                  <a:ext uri="{FF2B5EF4-FFF2-40B4-BE49-F238E27FC236}">
                    <a16:creationId xmlns:a16="http://schemas.microsoft.com/office/drawing/2014/main" id="{2D959C8C-4EEC-7AD5-4DA9-6B3401D3493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994192" y="40744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a:extLst>
                  <a:ext uri="{FF2B5EF4-FFF2-40B4-BE49-F238E27FC236}">
                    <a16:creationId xmlns:a16="http://schemas.microsoft.com/office/drawing/2014/main" id="{B10A100C-97CB-21C4-CACE-3444DF97EB5F}"/>
                  </a:ext>
                </a:extLst>
              </p:cNvPr>
              <p:cNvSpPr txBox="1"/>
              <p:nvPr/>
            </p:nvSpPr>
            <p:spPr>
              <a:xfrm>
                <a:off x="7088140" y="4615499"/>
                <a:ext cx="269304"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ELB</a:t>
                </a:r>
              </a:p>
            </p:txBody>
          </p:sp>
        </p:grpSp>
        <p:grpSp>
          <p:nvGrpSpPr>
            <p:cNvPr id="3" name="Group 2">
              <a:extLst>
                <a:ext uri="{FF2B5EF4-FFF2-40B4-BE49-F238E27FC236}">
                  <a16:creationId xmlns:a16="http://schemas.microsoft.com/office/drawing/2014/main" id="{62C78143-C347-420E-F6A9-E43B9E891542}"/>
                </a:ext>
              </a:extLst>
            </p:cNvPr>
            <p:cNvGrpSpPr/>
            <p:nvPr/>
          </p:nvGrpSpPr>
          <p:grpSpPr>
            <a:xfrm>
              <a:off x="8863268" y="4074406"/>
              <a:ext cx="1274388" cy="818092"/>
              <a:chOff x="7712863" y="4074406"/>
              <a:chExt cx="1274388" cy="818092"/>
            </a:xfrm>
          </p:grpSpPr>
          <p:pic>
            <p:nvPicPr>
              <p:cNvPr id="45" name="Graphic 21">
                <a:extLst>
                  <a:ext uri="{FF2B5EF4-FFF2-40B4-BE49-F238E27FC236}">
                    <a16:creationId xmlns:a16="http://schemas.microsoft.com/office/drawing/2014/main" id="{5390B5FE-0400-E0D8-8969-2C0B52F3FB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21457" y="40744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89">
                <a:extLst>
                  <a:ext uri="{FF2B5EF4-FFF2-40B4-BE49-F238E27FC236}">
                    <a16:creationId xmlns:a16="http://schemas.microsoft.com/office/drawing/2014/main" id="{BF4C6F8D-83E0-C94D-4E2B-9C59B97269EC}"/>
                  </a:ext>
                </a:extLst>
              </p:cNvPr>
              <p:cNvSpPr txBox="1"/>
              <p:nvPr/>
            </p:nvSpPr>
            <p:spPr>
              <a:xfrm>
                <a:off x="7712863" y="4615499"/>
                <a:ext cx="1274388"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Route 53</a:t>
                </a:r>
              </a:p>
            </p:txBody>
          </p:sp>
        </p:grpSp>
        <p:grpSp>
          <p:nvGrpSpPr>
            <p:cNvPr id="55" name="Group 54">
              <a:extLst>
                <a:ext uri="{FF2B5EF4-FFF2-40B4-BE49-F238E27FC236}">
                  <a16:creationId xmlns:a16="http://schemas.microsoft.com/office/drawing/2014/main" id="{FB1B1A75-CDA6-9438-415C-64E10ED3FF6F}"/>
                </a:ext>
              </a:extLst>
            </p:cNvPr>
            <p:cNvGrpSpPr/>
            <p:nvPr/>
          </p:nvGrpSpPr>
          <p:grpSpPr>
            <a:xfrm>
              <a:off x="1995497" y="5054493"/>
              <a:ext cx="1232710" cy="803205"/>
              <a:chOff x="2089946" y="5050934"/>
              <a:chExt cx="1232710" cy="803205"/>
            </a:xfrm>
          </p:grpSpPr>
          <p:pic>
            <p:nvPicPr>
              <p:cNvPr id="61" name="Graphic 23">
                <a:extLst>
                  <a:ext uri="{FF2B5EF4-FFF2-40B4-BE49-F238E27FC236}">
                    <a16:creationId xmlns:a16="http://schemas.microsoft.com/office/drawing/2014/main" id="{A2F6D394-7CB1-5CC8-167C-76C64870B3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77701" y="50509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90">
                <a:extLst>
                  <a:ext uri="{FF2B5EF4-FFF2-40B4-BE49-F238E27FC236}">
                    <a16:creationId xmlns:a16="http://schemas.microsoft.com/office/drawing/2014/main" id="{A62D2DDC-F506-E4F2-39C0-274B35904EE6}"/>
                  </a:ext>
                </a:extLst>
              </p:cNvPr>
              <p:cNvSpPr txBox="1"/>
              <p:nvPr/>
            </p:nvSpPr>
            <p:spPr>
              <a:xfrm>
                <a:off x="2089946" y="5577140"/>
                <a:ext cx="1232710"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Redshift</a:t>
                </a:r>
              </a:p>
            </p:txBody>
          </p:sp>
        </p:grpSp>
        <p:grpSp>
          <p:nvGrpSpPr>
            <p:cNvPr id="42" name="Group 41">
              <a:extLst>
                <a:ext uri="{FF2B5EF4-FFF2-40B4-BE49-F238E27FC236}">
                  <a16:creationId xmlns:a16="http://schemas.microsoft.com/office/drawing/2014/main" id="{11211B45-3306-DC6D-7D3B-E02827465334}"/>
                </a:ext>
              </a:extLst>
            </p:cNvPr>
            <p:cNvGrpSpPr/>
            <p:nvPr/>
          </p:nvGrpSpPr>
          <p:grpSpPr>
            <a:xfrm>
              <a:off x="3587392" y="5054493"/>
              <a:ext cx="947375" cy="803205"/>
              <a:chOff x="3466435" y="5054493"/>
              <a:chExt cx="947375" cy="803205"/>
            </a:xfrm>
          </p:grpSpPr>
          <p:pic>
            <p:nvPicPr>
              <p:cNvPr id="62" name="Graphic 22">
                <a:extLst>
                  <a:ext uri="{FF2B5EF4-FFF2-40B4-BE49-F238E27FC236}">
                    <a16:creationId xmlns:a16="http://schemas.microsoft.com/office/drawing/2014/main" id="{367A6DA6-7EEA-09A2-E010-2000C8890E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1522" y="50544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91">
                <a:extLst>
                  <a:ext uri="{FF2B5EF4-FFF2-40B4-BE49-F238E27FC236}">
                    <a16:creationId xmlns:a16="http://schemas.microsoft.com/office/drawing/2014/main" id="{1E1174F6-631B-A8C2-FBA7-DF191C951844}"/>
                  </a:ext>
                </a:extLst>
              </p:cNvPr>
              <p:cNvSpPr txBox="1"/>
              <p:nvPr/>
            </p:nvSpPr>
            <p:spPr>
              <a:xfrm>
                <a:off x="3466435" y="5580699"/>
                <a:ext cx="947375"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EMR</a:t>
                </a:r>
              </a:p>
            </p:txBody>
          </p:sp>
        </p:grpSp>
        <p:grpSp>
          <p:nvGrpSpPr>
            <p:cNvPr id="41" name="Group 40">
              <a:extLst>
                <a:ext uri="{FF2B5EF4-FFF2-40B4-BE49-F238E27FC236}">
                  <a16:creationId xmlns:a16="http://schemas.microsoft.com/office/drawing/2014/main" id="{BF25653E-4C31-8028-408B-F95FE0FC8627}"/>
                </a:ext>
              </a:extLst>
            </p:cNvPr>
            <p:cNvGrpSpPr/>
            <p:nvPr/>
          </p:nvGrpSpPr>
          <p:grpSpPr>
            <a:xfrm>
              <a:off x="4999910" y="5054493"/>
              <a:ext cx="924933" cy="803205"/>
              <a:chOff x="4600862" y="5054493"/>
              <a:chExt cx="924933" cy="803205"/>
            </a:xfrm>
          </p:grpSpPr>
          <p:pic>
            <p:nvPicPr>
              <p:cNvPr id="53" name="Graphic 6">
                <a:extLst>
                  <a:ext uri="{FF2B5EF4-FFF2-40B4-BE49-F238E27FC236}">
                    <a16:creationId xmlns:a16="http://schemas.microsoft.com/office/drawing/2014/main" id="{ECB0DE51-C161-F37B-14D6-45F7DD1534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34728" y="50544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92">
                <a:extLst>
                  <a:ext uri="{FF2B5EF4-FFF2-40B4-BE49-F238E27FC236}">
                    <a16:creationId xmlns:a16="http://schemas.microsoft.com/office/drawing/2014/main" id="{3DA7CCFA-E437-CB8D-712C-ADC238AD84A6}"/>
                  </a:ext>
                </a:extLst>
              </p:cNvPr>
              <p:cNvSpPr txBox="1"/>
              <p:nvPr/>
            </p:nvSpPr>
            <p:spPr>
              <a:xfrm>
                <a:off x="4600862" y="5580699"/>
                <a:ext cx="924933"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RDS</a:t>
                </a:r>
              </a:p>
            </p:txBody>
          </p:sp>
        </p:grpSp>
        <p:grpSp>
          <p:nvGrpSpPr>
            <p:cNvPr id="57" name="Group 56">
              <a:extLst>
                <a:ext uri="{FF2B5EF4-FFF2-40B4-BE49-F238E27FC236}">
                  <a16:creationId xmlns:a16="http://schemas.microsoft.com/office/drawing/2014/main" id="{BC15314F-786C-031E-8415-CF0D4C90668C}"/>
                </a:ext>
              </a:extLst>
            </p:cNvPr>
            <p:cNvGrpSpPr/>
            <p:nvPr/>
          </p:nvGrpSpPr>
          <p:grpSpPr>
            <a:xfrm>
              <a:off x="6468782" y="5054493"/>
              <a:ext cx="823944" cy="803205"/>
              <a:chOff x="6501026" y="5110090"/>
              <a:chExt cx="823944" cy="803205"/>
            </a:xfrm>
          </p:grpSpPr>
          <p:pic>
            <p:nvPicPr>
              <p:cNvPr id="56" name="Graphic 21">
                <a:extLst>
                  <a:ext uri="{FF2B5EF4-FFF2-40B4-BE49-F238E27FC236}">
                    <a16:creationId xmlns:a16="http://schemas.microsoft.com/office/drawing/2014/main" id="{4EA72C40-7D40-BBB3-B15E-A6B76FC7A30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84398" y="51100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a:extLst>
                  <a:ext uri="{FF2B5EF4-FFF2-40B4-BE49-F238E27FC236}">
                    <a16:creationId xmlns:a16="http://schemas.microsoft.com/office/drawing/2014/main" id="{93D43F4B-498F-343E-B0F8-9CE71F0EABDB}"/>
                  </a:ext>
                </a:extLst>
              </p:cNvPr>
              <p:cNvSpPr txBox="1"/>
              <p:nvPr/>
            </p:nvSpPr>
            <p:spPr>
              <a:xfrm>
                <a:off x="6501026" y="5636296"/>
                <a:ext cx="823944"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ElastiCache</a:t>
                </a:r>
              </a:p>
            </p:txBody>
          </p:sp>
        </p:grpSp>
        <p:grpSp>
          <p:nvGrpSpPr>
            <p:cNvPr id="38" name="Group 37">
              <a:extLst>
                <a:ext uri="{FF2B5EF4-FFF2-40B4-BE49-F238E27FC236}">
                  <a16:creationId xmlns:a16="http://schemas.microsoft.com/office/drawing/2014/main" id="{C8880562-0999-E263-86E3-50225BEB904B}"/>
                </a:ext>
              </a:extLst>
            </p:cNvPr>
            <p:cNvGrpSpPr/>
            <p:nvPr/>
          </p:nvGrpSpPr>
          <p:grpSpPr>
            <a:xfrm>
              <a:off x="7525498" y="5054493"/>
              <a:ext cx="1123706" cy="803205"/>
              <a:chOff x="6660939" y="5054493"/>
              <a:chExt cx="1123706" cy="803205"/>
            </a:xfrm>
          </p:grpSpPr>
          <p:pic>
            <p:nvPicPr>
              <p:cNvPr id="59" name="Graphic 7">
                <a:extLst>
                  <a:ext uri="{FF2B5EF4-FFF2-40B4-BE49-F238E27FC236}">
                    <a16:creationId xmlns:a16="http://schemas.microsoft.com/office/drawing/2014/main" id="{921BE752-2275-A7F6-7244-8389A7675D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94192" y="50544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94">
                <a:extLst>
                  <a:ext uri="{FF2B5EF4-FFF2-40B4-BE49-F238E27FC236}">
                    <a16:creationId xmlns:a16="http://schemas.microsoft.com/office/drawing/2014/main" id="{4D9C5B0D-FFDB-F9FC-C569-40281EB2063F}"/>
                  </a:ext>
                </a:extLst>
              </p:cNvPr>
              <p:cNvSpPr txBox="1"/>
              <p:nvPr/>
            </p:nvSpPr>
            <p:spPr>
              <a:xfrm>
                <a:off x="6660939" y="5580699"/>
                <a:ext cx="1123706"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Aurora</a:t>
                </a:r>
              </a:p>
            </p:txBody>
          </p:sp>
        </p:grpSp>
        <p:grpSp>
          <p:nvGrpSpPr>
            <p:cNvPr id="4" name="Group 3">
              <a:extLst>
                <a:ext uri="{FF2B5EF4-FFF2-40B4-BE49-F238E27FC236}">
                  <a16:creationId xmlns:a16="http://schemas.microsoft.com/office/drawing/2014/main" id="{C1DDBB04-F149-4151-98F4-271BB218D10C}"/>
                </a:ext>
              </a:extLst>
            </p:cNvPr>
            <p:cNvGrpSpPr/>
            <p:nvPr/>
          </p:nvGrpSpPr>
          <p:grpSpPr>
            <a:xfrm>
              <a:off x="9040400" y="5054493"/>
              <a:ext cx="920124" cy="803205"/>
              <a:chOff x="7889995" y="5054493"/>
              <a:chExt cx="920124" cy="803205"/>
            </a:xfrm>
          </p:grpSpPr>
          <p:pic>
            <p:nvPicPr>
              <p:cNvPr id="64" name="Graphic 24">
                <a:extLst>
                  <a:ext uri="{FF2B5EF4-FFF2-40B4-BE49-F238E27FC236}">
                    <a16:creationId xmlns:a16="http://schemas.microsoft.com/office/drawing/2014/main" id="{4899937B-2E07-1A7E-3C13-E441D9A3DD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21457" y="505449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a:extLst>
                  <a:ext uri="{FF2B5EF4-FFF2-40B4-BE49-F238E27FC236}">
                    <a16:creationId xmlns:a16="http://schemas.microsoft.com/office/drawing/2014/main" id="{B11BD6DE-8FF2-572B-1886-C8AE59407962}"/>
                  </a:ext>
                </a:extLst>
              </p:cNvPr>
              <p:cNvSpPr txBox="1"/>
              <p:nvPr/>
            </p:nvSpPr>
            <p:spPr>
              <a:xfrm>
                <a:off x="7889995" y="5580699"/>
                <a:ext cx="920124" cy="276999"/>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Display"/>
                    <a:ea typeface="+mn-ea"/>
                    <a:cs typeface="+mn-cs"/>
                  </a:rPr>
                  <a:t>Amazon SNS</a:t>
                </a:r>
              </a:p>
            </p:txBody>
          </p:sp>
        </p:grpSp>
        <p:sp>
          <p:nvSpPr>
            <p:cNvPr id="104" name="TextBox 103">
              <a:extLst>
                <a:ext uri="{FF2B5EF4-FFF2-40B4-BE49-F238E27FC236}">
                  <a16:creationId xmlns:a16="http://schemas.microsoft.com/office/drawing/2014/main" id="{CA719ABA-62A9-F640-364E-E8C12609C1D9}"/>
                </a:ext>
              </a:extLst>
            </p:cNvPr>
            <p:cNvSpPr txBox="1"/>
            <p:nvPr/>
          </p:nvSpPr>
          <p:spPr>
            <a:xfrm>
              <a:off x="2122248" y="3571460"/>
              <a:ext cx="22229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flip="none" rotWithShape="1">
                    <a:gsLst>
                      <a:gs pos="0">
                        <a:srgbClr val="F66C02"/>
                      </a:gs>
                      <a:gs pos="30000">
                        <a:srgbClr val="FF28EF"/>
                      </a:gs>
                      <a:gs pos="100000">
                        <a:srgbClr val="5600C2"/>
                      </a:gs>
                    </a:gsLst>
                    <a:lin ang="2700000" scaled="1"/>
                    <a:tileRect/>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Infrastructure</a:t>
              </a:r>
              <a:endParaRPr kumimoji="0" lang="en-US" sz="1800" b="0" i="0" u="none" strike="noStrike" kern="1200" cap="none" spc="0" normalizeH="0" baseline="0" noProof="0" dirty="0">
                <a:ln>
                  <a:noFill/>
                </a:ln>
                <a:gradFill flip="none" rotWithShape="1">
                  <a:gsLst>
                    <a:gs pos="0">
                      <a:srgbClr val="F66C02"/>
                    </a:gs>
                    <a:gs pos="30000">
                      <a:srgbClr val="FF28EF"/>
                    </a:gs>
                    <a:gs pos="100000">
                      <a:srgbClr val="5600C2"/>
                    </a:gs>
                  </a:gsLst>
                  <a:lin ang="2700000" scaled="1"/>
                  <a:tileRect/>
                </a:gradFill>
                <a:effectLst/>
                <a:uLnTx/>
                <a:uFillTx/>
                <a:latin typeface="Amazon Ember Display"/>
                <a:ea typeface="+mn-ea"/>
                <a:cs typeface="+mn-cs"/>
              </a:endParaRPr>
            </a:p>
          </p:txBody>
        </p:sp>
      </p:grpSp>
      <p:grpSp>
        <p:nvGrpSpPr>
          <p:cNvPr id="58" name="Group 57">
            <a:extLst>
              <a:ext uri="{FF2B5EF4-FFF2-40B4-BE49-F238E27FC236}">
                <a16:creationId xmlns:a16="http://schemas.microsoft.com/office/drawing/2014/main" id="{DED623A5-BE7B-022F-3BCF-FD8A0DB078A5}"/>
              </a:ext>
            </a:extLst>
          </p:cNvPr>
          <p:cNvGrpSpPr/>
          <p:nvPr/>
        </p:nvGrpSpPr>
        <p:grpSpPr>
          <a:xfrm>
            <a:off x="2120071" y="505619"/>
            <a:ext cx="8017585" cy="1171176"/>
            <a:chOff x="2120071" y="505619"/>
            <a:chExt cx="8017585" cy="1171176"/>
          </a:xfrm>
        </p:grpSpPr>
        <p:pic>
          <p:nvPicPr>
            <p:cNvPr id="5" name="Graphic 4">
              <a:extLst>
                <a:ext uri="{FF2B5EF4-FFF2-40B4-BE49-F238E27FC236}">
                  <a16:creationId xmlns:a16="http://schemas.microsoft.com/office/drawing/2014/main" id="{6EA081C4-8E49-2602-7350-05F0B6A98D0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78284" y="938002"/>
              <a:ext cx="731520" cy="731520"/>
            </a:xfrm>
            <a:prstGeom prst="rect">
              <a:avLst/>
            </a:prstGeom>
          </p:spPr>
        </p:pic>
        <p:pic>
          <p:nvPicPr>
            <p:cNvPr id="6" name="Graphic 5">
              <a:extLst>
                <a:ext uri="{FF2B5EF4-FFF2-40B4-BE49-F238E27FC236}">
                  <a16:creationId xmlns:a16="http://schemas.microsoft.com/office/drawing/2014/main" id="{7203AC96-8A5C-AEB1-EDCA-86214FE4FA5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23854" y="938002"/>
              <a:ext cx="731520" cy="731520"/>
            </a:xfrm>
            <a:prstGeom prst="rect">
              <a:avLst/>
            </a:prstGeom>
          </p:spPr>
        </p:pic>
        <p:pic>
          <p:nvPicPr>
            <p:cNvPr id="7" name="Graphic 6">
              <a:extLst>
                <a:ext uri="{FF2B5EF4-FFF2-40B4-BE49-F238E27FC236}">
                  <a16:creationId xmlns:a16="http://schemas.microsoft.com/office/drawing/2014/main" id="{CE20065E-23A9-293F-D30F-9B08911B386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69424" y="938002"/>
              <a:ext cx="731520" cy="731520"/>
            </a:xfrm>
            <a:prstGeom prst="rect">
              <a:avLst/>
            </a:prstGeom>
          </p:spPr>
        </p:pic>
        <p:pic>
          <p:nvPicPr>
            <p:cNvPr id="8" name="Graphic 7">
              <a:extLst>
                <a:ext uri="{FF2B5EF4-FFF2-40B4-BE49-F238E27FC236}">
                  <a16:creationId xmlns:a16="http://schemas.microsoft.com/office/drawing/2014/main" id="{FA82DED8-D12A-A3A5-6566-233A028D7B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14994" y="938002"/>
              <a:ext cx="731520" cy="731520"/>
            </a:xfrm>
            <a:prstGeom prst="rect">
              <a:avLst/>
            </a:prstGeom>
          </p:spPr>
        </p:pic>
        <p:sp>
          <p:nvSpPr>
            <p:cNvPr id="102" name="TextBox 101">
              <a:extLst>
                <a:ext uri="{FF2B5EF4-FFF2-40B4-BE49-F238E27FC236}">
                  <a16:creationId xmlns:a16="http://schemas.microsoft.com/office/drawing/2014/main" id="{140CD42F-B4FF-8114-3BB6-EC7F2491D232}"/>
                </a:ext>
              </a:extLst>
            </p:cNvPr>
            <p:cNvSpPr txBox="1"/>
            <p:nvPr/>
          </p:nvSpPr>
          <p:spPr>
            <a:xfrm>
              <a:off x="2120071" y="505619"/>
              <a:ext cx="16749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flip="none" rotWithShape="1">
                    <a:gsLst>
                      <a:gs pos="0">
                        <a:srgbClr val="F66C02"/>
                      </a:gs>
                      <a:gs pos="30000">
                        <a:srgbClr val="FF28EF"/>
                      </a:gs>
                      <a:gs pos="100000">
                        <a:srgbClr val="5600C2"/>
                      </a:gs>
                    </a:gsLst>
                    <a:lin ang="2700000" scaled="1"/>
                    <a:tileRect/>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Teams</a:t>
              </a:r>
              <a:endParaRPr kumimoji="0" lang="en-US" sz="1800" b="0" i="0" u="none" strike="noStrike" kern="1200" cap="none" spc="0" normalizeH="0" baseline="0" noProof="0" dirty="0">
                <a:ln>
                  <a:noFill/>
                </a:ln>
                <a:gradFill flip="none" rotWithShape="1">
                  <a:gsLst>
                    <a:gs pos="0">
                      <a:srgbClr val="F66C02"/>
                    </a:gs>
                    <a:gs pos="30000">
                      <a:srgbClr val="FF28EF"/>
                    </a:gs>
                    <a:gs pos="100000">
                      <a:srgbClr val="5600C2"/>
                    </a:gs>
                  </a:gsLst>
                  <a:lin ang="2700000" scaled="1"/>
                  <a:tileRect/>
                </a:gradFill>
                <a:effectLst/>
                <a:uLnTx/>
                <a:uFillTx/>
                <a:latin typeface="Amazon Ember Display"/>
                <a:ea typeface="+mn-ea"/>
                <a:cs typeface="+mn-cs"/>
              </a:endParaRPr>
            </a:p>
          </p:txBody>
        </p:sp>
        <p:pic>
          <p:nvPicPr>
            <p:cNvPr id="105" name="Graphic 104">
              <a:extLst>
                <a:ext uri="{FF2B5EF4-FFF2-40B4-BE49-F238E27FC236}">
                  <a16:creationId xmlns:a16="http://schemas.microsoft.com/office/drawing/2014/main" id="{C64C2B31-E1BF-1BBD-4B9D-8FBC0113781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60564" y="938002"/>
              <a:ext cx="731520" cy="731520"/>
            </a:xfrm>
            <a:prstGeom prst="rect">
              <a:avLst/>
            </a:prstGeom>
          </p:spPr>
        </p:pic>
        <p:pic>
          <p:nvPicPr>
            <p:cNvPr id="43" name="Graphic 42">
              <a:extLst>
                <a:ext uri="{FF2B5EF4-FFF2-40B4-BE49-F238E27FC236}">
                  <a16:creationId xmlns:a16="http://schemas.microsoft.com/office/drawing/2014/main" id="{79314618-DAA6-57D0-6BDD-D0AEB4B7D8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06136" y="945275"/>
              <a:ext cx="731520" cy="731520"/>
            </a:xfrm>
            <a:prstGeom prst="rect">
              <a:avLst/>
            </a:prstGeom>
          </p:spPr>
        </p:pic>
      </p:grpSp>
      <p:grpSp>
        <p:nvGrpSpPr>
          <p:cNvPr id="60" name="Group 59">
            <a:extLst>
              <a:ext uri="{FF2B5EF4-FFF2-40B4-BE49-F238E27FC236}">
                <a16:creationId xmlns:a16="http://schemas.microsoft.com/office/drawing/2014/main" id="{902F6021-46A7-EAE2-49B7-8ED8ED46977D}"/>
              </a:ext>
            </a:extLst>
          </p:cNvPr>
          <p:cNvGrpSpPr/>
          <p:nvPr/>
        </p:nvGrpSpPr>
        <p:grpSpPr>
          <a:xfrm>
            <a:off x="2122248" y="1833586"/>
            <a:ext cx="8015408" cy="1455547"/>
            <a:chOff x="2122248" y="1833586"/>
            <a:chExt cx="8015408" cy="1455547"/>
          </a:xfrm>
        </p:grpSpPr>
        <p:grpSp>
          <p:nvGrpSpPr>
            <p:cNvPr id="13" name="Group 12">
              <a:extLst>
                <a:ext uri="{FF2B5EF4-FFF2-40B4-BE49-F238E27FC236}">
                  <a16:creationId xmlns:a16="http://schemas.microsoft.com/office/drawing/2014/main" id="{820F196E-C392-463C-C60F-FB3191C0622E}"/>
                </a:ext>
              </a:extLst>
            </p:cNvPr>
            <p:cNvGrpSpPr/>
            <p:nvPr/>
          </p:nvGrpSpPr>
          <p:grpSpPr>
            <a:xfrm>
              <a:off x="2161728" y="2276559"/>
              <a:ext cx="1029964" cy="1009982"/>
              <a:chOff x="5792617" y="3173701"/>
              <a:chExt cx="1029964" cy="1009982"/>
            </a:xfrm>
          </p:grpSpPr>
          <p:pic>
            <p:nvPicPr>
              <p:cNvPr id="9" name="Graphic 8">
                <a:extLst>
                  <a:ext uri="{FF2B5EF4-FFF2-40B4-BE49-F238E27FC236}">
                    <a16:creationId xmlns:a16="http://schemas.microsoft.com/office/drawing/2014/main" id="{62E7D410-AE4A-9C84-7E3E-8C57D92C318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173701"/>
                <a:ext cx="510595" cy="510595"/>
              </a:xfrm>
              <a:prstGeom prst="rect">
                <a:avLst/>
              </a:prstGeom>
            </p:spPr>
          </p:pic>
          <p:pic>
            <p:nvPicPr>
              <p:cNvPr id="10" name="Graphic 9">
                <a:extLst>
                  <a:ext uri="{FF2B5EF4-FFF2-40B4-BE49-F238E27FC236}">
                    <a16:creationId xmlns:a16="http://schemas.microsoft.com/office/drawing/2014/main" id="{E8748738-B115-F024-F1D4-8D70F09D974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173701"/>
                <a:ext cx="510595" cy="510595"/>
              </a:xfrm>
              <a:prstGeom prst="rect">
                <a:avLst/>
              </a:prstGeom>
            </p:spPr>
          </p:pic>
          <p:pic>
            <p:nvPicPr>
              <p:cNvPr id="11" name="Graphic 10">
                <a:extLst>
                  <a:ext uri="{FF2B5EF4-FFF2-40B4-BE49-F238E27FC236}">
                    <a16:creationId xmlns:a16="http://schemas.microsoft.com/office/drawing/2014/main" id="{27BADD17-1BE2-CF9F-F53F-1AD5AF577E0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673088"/>
                <a:ext cx="510595" cy="510595"/>
              </a:xfrm>
              <a:prstGeom prst="rect">
                <a:avLst/>
              </a:prstGeom>
            </p:spPr>
          </p:pic>
          <p:pic>
            <p:nvPicPr>
              <p:cNvPr id="12" name="Graphic 11">
                <a:extLst>
                  <a:ext uri="{FF2B5EF4-FFF2-40B4-BE49-F238E27FC236}">
                    <a16:creationId xmlns:a16="http://schemas.microsoft.com/office/drawing/2014/main" id="{5DB55999-BA55-5490-D902-B5045F132D5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673088"/>
                <a:ext cx="510595" cy="510595"/>
              </a:xfrm>
              <a:prstGeom prst="rect">
                <a:avLst/>
              </a:prstGeom>
            </p:spPr>
          </p:pic>
        </p:grpSp>
        <p:grpSp>
          <p:nvGrpSpPr>
            <p:cNvPr id="14" name="Group 13">
              <a:extLst>
                <a:ext uri="{FF2B5EF4-FFF2-40B4-BE49-F238E27FC236}">
                  <a16:creationId xmlns:a16="http://schemas.microsoft.com/office/drawing/2014/main" id="{0B5F594D-84F7-AB99-3B18-93EB129EBD15}"/>
                </a:ext>
              </a:extLst>
            </p:cNvPr>
            <p:cNvGrpSpPr/>
            <p:nvPr/>
          </p:nvGrpSpPr>
          <p:grpSpPr>
            <a:xfrm>
              <a:off x="3898219" y="2270955"/>
              <a:ext cx="1029964" cy="1009982"/>
              <a:chOff x="5792617" y="3173701"/>
              <a:chExt cx="1029964" cy="1009982"/>
            </a:xfrm>
          </p:grpSpPr>
          <p:pic>
            <p:nvPicPr>
              <p:cNvPr id="15" name="Graphic 14">
                <a:extLst>
                  <a:ext uri="{FF2B5EF4-FFF2-40B4-BE49-F238E27FC236}">
                    <a16:creationId xmlns:a16="http://schemas.microsoft.com/office/drawing/2014/main" id="{9A0664C1-061E-0822-FE8D-7BE13656960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173701"/>
                <a:ext cx="510595" cy="510595"/>
              </a:xfrm>
              <a:prstGeom prst="rect">
                <a:avLst/>
              </a:prstGeom>
            </p:spPr>
          </p:pic>
          <p:pic>
            <p:nvPicPr>
              <p:cNvPr id="16" name="Graphic 15">
                <a:extLst>
                  <a:ext uri="{FF2B5EF4-FFF2-40B4-BE49-F238E27FC236}">
                    <a16:creationId xmlns:a16="http://schemas.microsoft.com/office/drawing/2014/main" id="{06F42732-2874-7E2A-55A2-AB51C86B0E6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173701"/>
                <a:ext cx="510595" cy="510595"/>
              </a:xfrm>
              <a:prstGeom prst="rect">
                <a:avLst/>
              </a:prstGeom>
            </p:spPr>
          </p:pic>
          <p:pic>
            <p:nvPicPr>
              <p:cNvPr id="17" name="Graphic 16">
                <a:extLst>
                  <a:ext uri="{FF2B5EF4-FFF2-40B4-BE49-F238E27FC236}">
                    <a16:creationId xmlns:a16="http://schemas.microsoft.com/office/drawing/2014/main" id="{4C83C343-DBB7-93CA-6E80-405415B3A2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673088"/>
                <a:ext cx="510595" cy="510595"/>
              </a:xfrm>
              <a:prstGeom prst="rect">
                <a:avLst/>
              </a:prstGeom>
            </p:spPr>
          </p:pic>
          <p:pic>
            <p:nvPicPr>
              <p:cNvPr id="18" name="Graphic 17">
                <a:extLst>
                  <a:ext uri="{FF2B5EF4-FFF2-40B4-BE49-F238E27FC236}">
                    <a16:creationId xmlns:a16="http://schemas.microsoft.com/office/drawing/2014/main" id="{F088D40F-ECBD-0FB2-2343-AC162E8FEC5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673088"/>
                <a:ext cx="510595" cy="510595"/>
              </a:xfrm>
              <a:prstGeom prst="rect">
                <a:avLst/>
              </a:prstGeom>
            </p:spPr>
          </p:pic>
        </p:grpSp>
        <p:grpSp>
          <p:nvGrpSpPr>
            <p:cNvPr id="19" name="Group 18">
              <a:extLst>
                <a:ext uri="{FF2B5EF4-FFF2-40B4-BE49-F238E27FC236}">
                  <a16:creationId xmlns:a16="http://schemas.microsoft.com/office/drawing/2014/main" id="{01BA97C9-BAB5-E0F0-746A-1C87D89D5451}"/>
                </a:ext>
              </a:extLst>
            </p:cNvPr>
            <p:cNvGrpSpPr/>
            <p:nvPr/>
          </p:nvGrpSpPr>
          <p:grpSpPr>
            <a:xfrm>
              <a:off x="5634710" y="2270955"/>
              <a:ext cx="1029964" cy="1009982"/>
              <a:chOff x="5792617" y="3173701"/>
              <a:chExt cx="1029964" cy="1009982"/>
            </a:xfrm>
          </p:grpSpPr>
          <p:pic>
            <p:nvPicPr>
              <p:cNvPr id="20" name="Graphic 19">
                <a:extLst>
                  <a:ext uri="{FF2B5EF4-FFF2-40B4-BE49-F238E27FC236}">
                    <a16:creationId xmlns:a16="http://schemas.microsoft.com/office/drawing/2014/main" id="{F20AD84C-69EF-719E-4F0C-FC8E0A316B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173701"/>
                <a:ext cx="510595" cy="510595"/>
              </a:xfrm>
              <a:prstGeom prst="rect">
                <a:avLst/>
              </a:prstGeom>
            </p:spPr>
          </p:pic>
          <p:pic>
            <p:nvPicPr>
              <p:cNvPr id="21" name="Graphic 20">
                <a:extLst>
                  <a:ext uri="{FF2B5EF4-FFF2-40B4-BE49-F238E27FC236}">
                    <a16:creationId xmlns:a16="http://schemas.microsoft.com/office/drawing/2014/main" id="{2ED2E6BB-37AE-F45C-6EED-3DCF7223914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173701"/>
                <a:ext cx="510595" cy="510595"/>
              </a:xfrm>
              <a:prstGeom prst="rect">
                <a:avLst/>
              </a:prstGeom>
            </p:spPr>
          </p:pic>
          <p:pic>
            <p:nvPicPr>
              <p:cNvPr id="22" name="Graphic 21">
                <a:extLst>
                  <a:ext uri="{FF2B5EF4-FFF2-40B4-BE49-F238E27FC236}">
                    <a16:creationId xmlns:a16="http://schemas.microsoft.com/office/drawing/2014/main" id="{4A8F7C46-8679-77F3-68A4-73D08408EB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673088"/>
                <a:ext cx="510595" cy="510595"/>
              </a:xfrm>
              <a:prstGeom prst="rect">
                <a:avLst/>
              </a:prstGeom>
            </p:spPr>
          </p:pic>
          <p:pic>
            <p:nvPicPr>
              <p:cNvPr id="23" name="Graphic 22">
                <a:extLst>
                  <a:ext uri="{FF2B5EF4-FFF2-40B4-BE49-F238E27FC236}">
                    <a16:creationId xmlns:a16="http://schemas.microsoft.com/office/drawing/2014/main" id="{6B06CA24-D0AE-5AF6-F77E-3B37C409EF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673088"/>
                <a:ext cx="510595" cy="510595"/>
              </a:xfrm>
              <a:prstGeom prst="rect">
                <a:avLst/>
              </a:prstGeom>
            </p:spPr>
          </p:pic>
        </p:grpSp>
        <p:grpSp>
          <p:nvGrpSpPr>
            <p:cNvPr id="24" name="Group 23">
              <a:extLst>
                <a:ext uri="{FF2B5EF4-FFF2-40B4-BE49-F238E27FC236}">
                  <a16:creationId xmlns:a16="http://schemas.microsoft.com/office/drawing/2014/main" id="{C585CE4D-620D-F703-A41C-60299423A55A}"/>
                </a:ext>
              </a:extLst>
            </p:cNvPr>
            <p:cNvGrpSpPr/>
            <p:nvPr/>
          </p:nvGrpSpPr>
          <p:grpSpPr>
            <a:xfrm>
              <a:off x="7371201" y="2276559"/>
              <a:ext cx="1029964" cy="1009982"/>
              <a:chOff x="5792617" y="3173701"/>
              <a:chExt cx="1029964" cy="1009982"/>
            </a:xfrm>
          </p:grpSpPr>
          <p:pic>
            <p:nvPicPr>
              <p:cNvPr id="25" name="Graphic 24">
                <a:extLst>
                  <a:ext uri="{FF2B5EF4-FFF2-40B4-BE49-F238E27FC236}">
                    <a16:creationId xmlns:a16="http://schemas.microsoft.com/office/drawing/2014/main" id="{2640F0FE-89E6-4F4D-3C96-15CF194330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173701"/>
                <a:ext cx="510595" cy="510595"/>
              </a:xfrm>
              <a:prstGeom prst="rect">
                <a:avLst/>
              </a:prstGeom>
            </p:spPr>
          </p:pic>
          <p:pic>
            <p:nvPicPr>
              <p:cNvPr id="26" name="Graphic 25">
                <a:extLst>
                  <a:ext uri="{FF2B5EF4-FFF2-40B4-BE49-F238E27FC236}">
                    <a16:creationId xmlns:a16="http://schemas.microsoft.com/office/drawing/2014/main" id="{8ECE9247-0C89-D1A8-FCC7-4CA12A372B9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173701"/>
                <a:ext cx="510595" cy="510595"/>
              </a:xfrm>
              <a:prstGeom prst="rect">
                <a:avLst/>
              </a:prstGeom>
            </p:spPr>
          </p:pic>
          <p:pic>
            <p:nvPicPr>
              <p:cNvPr id="27" name="Graphic 26">
                <a:extLst>
                  <a:ext uri="{FF2B5EF4-FFF2-40B4-BE49-F238E27FC236}">
                    <a16:creationId xmlns:a16="http://schemas.microsoft.com/office/drawing/2014/main" id="{2944D52A-E0A1-B35F-C361-5AB79640F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673088"/>
                <a:ext cx="510595" cy="510595"/>
              </a:xfrm>
              <a:prstGeom prst="rect">
                <a:avLst/>
              </a:prstGeom>
            </p:spPr>
          </p:pic>
          <p:pic>
            <p:nvPicPr>
              <p:cNvPr id="28" name="Graphic 27">
                <a:extLst>
                  <a:ext uri="{FF2B5EF4-FFF2-40B4-BE49-F238E27FC236}">
                    <a16:creationId xmlns:a16="http://schemas.microsoft.com/office/drawing/2014/main" id="{8ED695E7-414C-9094-A1FE-61DA67A501A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673088"/>
                <a:ext cx="510595" cy="510595"/>
              </a:xfrm>
              <a:prstGeom prst="rect">
                <a:avLst/>
              </a:prstGeom>
            </p:spPr>
          </p:pic>
        </p:grpSp>
        <p:sp>
          <p:nvSpPr>
            <p:cNvPr id="103" name="TextBox 102">
              <a:extLst>
                <a:ext uri="{FF2B5EF4-FFF2-40B4-BE49-F238E27FC236}">
                  <a16:creationId xmlns:a16="http://schemas.microsoft.com/office/drawing/2014/main" id="{E88E70A6-6013-1F45-ED8A-A8B802EE9829}"/>
                </a:ext>
              </a:extLst>
            </p:cNvPr>
            <p:cNvSpPr txBox="1"/>
            <p:nvPr/>
          </p:nvSpPr>
          <p:spPr>
            <a:xfrm>
              <a:off x="2122248" y="1833586"/>
              <a:ext cx="23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flip="none" rotWithShape="1">
                    <a:gsLst>
                      <a:gs pos="0">
                        <a:srgbClr val="F66C02"/>
                      </a:gs>
                      <a:gs pos="30000">
                        <a:srgbClr val="FF28EF"/>
                      </a:gs>
                      <a:gs pos="100000">
                        <a:srgbClr val="5600C2"/>
                      </a:gs>
                    </a:gsLst>
                    <a:lin ang="2700000" scaled="1"/>
                    <a:tileRect/>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Applications</a:t>
              </a:r>
              <a:endParaRPr kumimoji="0" lang="en-US" sz="1800" b="0" i="0" u="none" strike="noStrike" kern="1200" cap="none" spc="0" normalizeH="0" baseline="0" noProof="0" dirty="0">
                <a:ln>
                  <a:noFill/>
                </a:ln>
                <a:gradFill flip="none" rotWithShape="1">
                  <a:gsLst>
                    <a:gs pos="0">
                      <a:srgbClr val="F66C02"/>
                    </a:gs>
                    <a:gs pos="30000">
                      <a:srgbClr val="FF28EF"/>
                    </a:gs>
                    <a:gs pos="100000">
                      <a:srgbClr val="5600C2"/>
                    </a:gs>
                  </a:gsLst>
                  <a:lin ang="2700000" scaled="1"/>
                  <a:tileRect/>
                </a:gradFill>
                <a:effectLst/>
                <a:uLnTx/>
                <a:uFillTx/>
                <a:latin typeface="Amazon Ember Display"/>
                <a:ea typeface="+mn-ea"/>
                <a:cs typeface="+mn-cs"/>
              </a:endParaRPr>
            </a:p>
          </p:txBody>
        </p:sp>
        <p:grpSp>
          <p:nvGrpSpPr>
            <p:cNvPr id="44" name="Group 43">
              <a:extLst>
                <a:ext uri="{FF2B5EF4-FFF2-40B4-BE49-F238E27FC236}">
                  <a16:creationId xmlns:a16="http://schemas.microsoft.com/office/drawing/2014/main" id="{1135418A-1D2F-28C8-5A50-B859BC6D5733}"/>
                </a:ext>
              </a:extLst>
            </p:cNvPr>
            <p:cNvGrpSpPr/>
            <p:nvPr/>
          </p:nvGrpSpPr>
          <p:grpSpPr>
            <a:xfrm>
              <a:off x="9107692" y="2279151"/>
              <a:ext cx="1029964" cy="1009982"/>
              <a:chOff x="5792617" y="3173701"/>
              <a:chExt cx="1029964" cy="1009982"/>
            </a:xfrm>
          </p:grpSpPr>
          <p:pic>
            <p:nvPicPr>
              <p:cNvPr id="46" name="Graphic 45">
                <a:extLst>
                  <a:ext uri="{FF2B5EF4-FFF2-40B4-BE49-F238E27FC236}">
                    <a16:creationId xmlns:a16="http://schemas.microsoft.com/office/drawing/2014/main" id="{08AF125A-F730-BE40-B6D7-68F8D49027A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173701"/>
                <a:ext cx="510595" cy="510595"/>
              </a:xfrm>
              <a:prstGeom prst="rect">
                <a:avLst/>
              </a:prstGeom>
            </p:spPr>
          </p:pic>
          <p:pic>
            <p:nvPicPr>
              <p:cNvPr id="47" name="Graphic 46">
                <a:extLst>
                  <a:ext uri="{FF2B5EF4-FFF2-40B4-BE49-F238E27FC236}">
                    <a16:creationId xmlns:a16="http://schemas.microsoft.com/office/drawing/2014/main" id="{F81F0537-E74E-815F-2D83-BFBB826253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173701"/>
                <a:ext cx="510595" cy="510595"/>
              </a:xfrm>
              <a:prstGeom prst="rect">
                <a:avLst/>
              </a:prstGeom>
            </p:spPr>
          </p:pic>
          <p:pic>
            <p:nvPicPr>
              <p:cNvPr id="48" name="Graphic 47">
                <a:extLst>
                  <a:ext uri="{FF2B5EF4-FFF2-40B4-BE49-F238E27FC236}">
                    <a16:creationId xmlns:a16="http://schemas.microsoft.com/office/drawing/2014/main" id="{E8128744-1B56-0DC1-3F80-69310B4E2C1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5792617" y="3673088"/>
                <a:ext cx="510595" cy="510595"/>
              </a:xfrm>
              <a:prstGeom prst="rect">
                <a:avLst/>
              </a:prstGeom>
            </p:spPr>
          </p:pic>
          <p:pic>
            <p:nvPicPr>
              <p:cNvPr id="49" name="Graphic 48">
                <a:extLst>
                  <a:ext uri="{FF2B5EF4-FFF2-40B4-BE49-F238E27FC236}">
                    <a16:creationId xmlns:a16="http://schemas.microsoft.com/office/drawing/2014/main" id="{3B325241-FEE1-78D4-C56B-5F30FD30BCD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flipH="1">
                <a:off x="6311986" y="3673088"/>
                <a:ext cx="510595" cy="510595"/>
              </a:xfrm>
              <a:prstGeom prst="rect">
                <a:avLst/>
              </a:prstGeom>
            </p:spPr>
          </p:pic>
        </p:grpSp>
      </p:grpSp>
    </p:spTree>
    <p:custDataLst>
      <p:tags r:id="rId1"/>
    </p:custDataLst>
    <p:extLst>
      <p:ext uri="{BB962C8B-B14F-4D97-AF65-F5344CB8AC3E}">
        <p14:creationId xmlns:p14="http://schemas.microsoft.com/office/powerpoint/2010/main" val="2440165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495EE-54CD-D80C-1248-39379FA5E6F6}"/>
              </a:ext>
            </a:extLst>
          </p:cNvPr>
          <p:cNvSpPr>
            <a:spLocks noGrp="1"/>
          </p:cNvSpPr>
          <p:nvPr>
            <p:ph type="title"/>
          </p:nvPr>
        </p:nvSpPr>
        <p:spPr/>
        <p:txBody>
          <a:bodyPr/>
          <a:lstStyle/>
          <a:p>
            <a:r>
              <a:rPr lang="en-US" dirty="0"/>
              <a:t>Infrastructure management spectrum</a:t>
            </a:r>
          </a:p>
        </p:txBody>
      </p:sp>
      <p:cxnSp>
        <p:nvCxnSpPr>
          <p:cNvPr id="11" name="Straight Arrow Connector 10">
            <a:extLst>
              <a:ext uri="{FF2B5EF4-FFF2-40B4-BE49-F238E27FC236}">
                <a16:creationId xmlns:a16="http://schemas.microsoft.com/office/drawing/2014/main" id="{97B55DE8-7F1E-39DF-F6B7-00C3AA5BEC38}"/>
              </a:ext>
            </a:extLst>
          </p:cNvPr>
          <p:cNvCxnSpPr>
            <a:cxnSpLocks/>
          </p:cNvCxnSpPr>
          <p:nvPr/>
        </p:nvCxnSpPr>
        <p:spPr>
          <a:xfrm>
            <a:off x="4724400" y="3397313"/>
            <a:ext cx="2743200" cy="0"/>
          </a:xfrm>
          <a:prstGeom prst="straightConnector1">
            <a:avLst/>
          </a:prstGeom>
          <a:ln w="127000" cap="rnd">
            <a:gradFill flip="none" rotWithShape="1">
              <a:gsLst>
                <a:gs pos="0">
                  <a:srgbClr val="8209CE"/>
                </a:gs>
                <a:gs pos="100000">
                  <a:srgbClr val="FC4979"/>
                </a:gs>
              </a:gsLst>
              <a:lin ang="27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682D01E-0249-DBCE-D928-5390B22C41FE}"/>
              </a:ext>
            </a:extLst>
          </p:cNvPr>
          <p:cNvGrpSpPr/>
          <p:nvPr/>
        </p:nvGrpSpPr>
        <p:grpSpPr>
          <a:xfrm>
            <a:off x="727734" y="1846369"/>
            <a:ext cx="3228484" cy="3090736"/>
            <a:chOff x="727734" y="1846369"/>
            <a:chExt cx="3228484" cy="3090736"/>
          </a:xfrm>
        </p:grpSpPr>
        <p:sp>
          <p:nvSpPr>
            <p:cNvPr id="9" name="TextBox 8">
              <a:extLst>
                <a:ext uri="{FF2B5EF4-FFF2-40B4-BE49-F238E27FC236}">
                  <a16:creationId xmlns:a16="http://schemas.microsoft.com/office/drawing/2014/main" id="{8AF2E1B3-54B8-2DBD-DDE6-6779339A7CF3}"/>
                </a:ext>
              </a:extLst>
            </p:cNvPr>
            <p:cNvSpPr txBox="1"/>
            <p:nvPr/>
          </p:nvSpPr>
          <p:spPr>
            <a:xfrm>
              <a:off x="727734" y="3429000"/>
              <a:ext cx="3228484" cy="150810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mazon Ember Display"/>
                  <a:ea typeface="+mn-ea"/>
                  <a:cs typeface="+mn-cs"/>
                </a:rPr>
                <a:t>Decentralized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Application teams deploy and maintain their own infrastructure</a:t>
              </a:r>
            </a:p>
          </p:txBody>
        </p:sp>
        <p:pic>
          <p:nvPicPr>
            <p:cNvPr id="14" name="Graphic 13">
              <a:extLst>
                <a:ext uri="{FF2B5EF4-FFF2-40B4-BE49-F238E27FC236}">
                  <a16:creationId xmlns:a16="http://schemas.microsoft.com/office/drawing/2014/main" id="{6DA8B2DF-B9B7-69D9-A480-B35CF4F103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8351" y="1846369"/>
              <a:ext cx="1247251" cy="1247251"/>
            </a:xfrm>
            <a:prstGeom prst="rect">
              <a:avLst/>
            </a:prstGeom>
          </p:spPr>
        </p:pic>
      </p:grpSp>
      <p:grpSp>
        <p:nvGrpSpPr>
          <p:cNvPr id="17" name="Group 16">
            <a:extLst>
              <a:ext uri="{FF2B5EF4-FFF2-40B4-BE49-F238E27FC236}">
                <a16:creationId xmlns:a16="http://schemas.microsoft.com/office/drawing/2014/main" id="{A9A2DB1A-FD7F-8ECE-8AAA-E27E5CED40BA}"/>
              </a:ext>
            </a:extLst>
          </p:cNvPr>
          <p:cNvGrpSpPr/>
          <p:nvPr/>
        </p:nvGrpSpPr>
        <p:grpSpPr>
          <a:xfrm>
            <a:off x="7649737" y="1895047"/>
            <a:ext cx="3802565" cy="2993380"/>
            <a:chOff x="7649737" y="1851392"/>
            <a:chExt cx="3802565" cy="2993380"/>
          </a:xfrm>
        </p:grpSpPr>
        <p:sp>
          <p:nvSpPr>
            <p:cNvPr id="5" name="TextBox 4">
              <a:extLst>
                <a:ext uri="{FF2B5EF4-FFF2-40B4-BE49-F238E27FC236}">
                  <a16:creationId xmlns:a16="http://schemas.microsoft.com/office/drawing/2014/main" id="{94126639-2908-8352-BBE9-F3813E811CD7}"/>
                </a:ext>
              </a:extLst>
            </p:cNvPr>
            <p:cNvSpPr txBox="1"/>
            <p:nvPr/>
          </p:nvSpPr>
          <p:spPr>
            <a:xfrm>
              <a:off x="7649737" y="3429000"/>
              <a:ext cx="3802565" cy="141577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mazon Ember Display"/>
                  <a:ea typeface="+mn-ea"/>
                  <a:cs typeface="+mn-cs"/>
                </a:rPr>
                <a:t>Centralized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Display"/>
                  <a:ea typeface="+mn-ea"/>
                  <a:cs typeface="+mn-cs"/>
                </a:rPr>
                <a:t>Infrastructure is completely managed on behalf of application teams</a:t>
              </a:r>
            </a:p>
          </p:txBody>
        </p:sp>
        <p:pic>
          <p:nvPicPr>
            <p:cNvPr id="15" name="Graphic 14">
              <a:extLst>
                <a:ext uri="{FF2B5EF4-FFF2-40B4-BE49-F238E27FC236}">
                  <a16:creationId xmlns:a16="http://schemas.microsoft.com/office/drawing/2014/main" id="{C1CC8F72-0695-C9CC-8914-4CB6B8AA2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32417" y="1851392"/>
              <a:ext cx="1237204" cy="1237204"/>
            </a:xfrm>
            <a:prstGeom prst="rect">
              <a:avLst/>
            </a:prstGeom>
          </p:spPr>
        </p:pic>
      </p:grpSp>
    </p:spTree>
    <p:extLst>
      <p:ext uri="{BB962C8B-B14F-4D97-AF65-F5344CB8AC3E}">
        <p14:creationId xmlns:p14="http://schemas.microsoft.com/office/powerpoint/2010/main" val="3901972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E5D2BA5-141A-6722-882C-373DACECDA4A}"/>
              </a:ext>
            </a:extLst>
          </p:cNvPr>
          <p:cNvSpPr txBox="1">
            <a:spLocks/>
          </p:cNvSpPr>
          <p:nvPr/>
        </p:nvSpPr>
        <p:spPr>
          <a:xfrm>
            <a:off x="5245100" y="3161234"/>
            <a:ext cx="1828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Amazon Ember Display" panose="020F0603020204020204" pitchFamily="34" charset="0"/>
                <a:ea typeface="+mj-ea"/>
                <a:cs typeface="+mj-cs"/>
              </a:rPr>
              <a:t>VS.</a:t>
            </a:r>
          </a:p>
        </p:txBody>
      </p:sp>
      <p:pic>
        <p:nvPicPr>
          <p:cNvPr id="5" name="Picture 4">
            <a:extLst>
              <a:ext uri="{FF2B5EF4-FFF2-40B4-BE49-F238E27FC236}">
                <a16:creationId xmlns:a16="http://schemas.microsoft.com/office/drawing/2014/main" id="{759D955E-8DFB-38C4-B383-F903B1373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817" y="1728069"/>
            <a:ext cx="4894661" cy="3258945"/>
          </a:xfrm>
          <a:prstGeom prst="rect">
            <a:avLst/>
          </a:prstGeom>
        </p:spPr>
      </p:pic>
      <p:pic>
        <p:nvPicPr>
          <p:cNvPr id="6" name="Picture 5">
            <a:extLst>
              <a:ext uri="{FF2B5EF4-FFF2-40B4-BE49-F238E27FC236}">
                <a16:creationId xmlns:a16="http://schemas.microsoft.com/office/drawing/2014/main" id="{872A9C3D-F689-404A-4741-2BA29A2C778D}"/>
              </a:ext>
            </a:extLst>
          </p:cNvPr>
          <p:cNvPicPr>
            <a:picLocks noChangeAspect="1"/>
          </p:cNvPicPr>
          <p:nvPr/>
        </p:nvPicPr>
        <p:blipFill rotWithShape="1">
          <a:blip r:embed="rId4">
            <a:extLst>
              <a:ext uri="{28A0092B-C50C-407E-A947-70E740481C1C}">
                <a14:useLocalDpi xmlns:a14="http://schemas.microsoft.com/office/drawing/2010/main" val="0"/>
              </a:ext>
            </a:extLst>
          </a:blip>
          <a:srcRect l="12374" b="12023"/>
          <a:stretch/>
        </p:blipFill>
        <p:spPr>
          <a:xfrm>
            <a:off x="711008" y="1799526"/>
            <a:ext cx="4870803" cy="3258945"/>
          </a:xfrm>
          <a:prstGeom prst="rect">
            <a:avLst/>
          </a:prstGeom>
        </p:spPr>
      </p:pic>
    </p:spTree>
    <p:extLst>
      <p:ext uri="{BB962C8B-B14F-4D97-AF65-F5344CB8AC3E}">
        <p14:creationId xmlns:p14="http://schemas.microsoft.com/office/powerpoint/2010/main" val="3266081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439F-F537-EBAC-E7E9-AA2F2DA61A4E}"/>
              </a:ext>
            </a:extLst>
          </p:cNvPr>
          <p:cNvSpPr>
            <a:spLocks noGrp="1"/>
          </p:cNvSpPr>
          <p:nvPr>
            <p:ph type="title"/>
          </p:nvPr>
        </p:nvSpPr>
        <p:spPr>
          <a:xfrm>
            <a:off x="304799" y="2707821"/>
            <a:ext cx="8935453" cy="1442355"/>
          </a:xfrm>
        </p:spPr>
        <p:txBody>
          <a:bodyPr/>
          <a:lstStyle/>
          <a:p>
            <a:pPr marL="0" indent="0">
              <a:buFont typeface="Arial" panose="020B0604020202020204" pitchFamily="34" charset="0"/>
              <a:buNone/>
            </a:pPr>
            <a:r>
              <a:rPr lang="en-US" sz="4400" dirty="0"/>
              <a:t>Customer examples on EKS</a:t>
            </a:r>
          </a:p>
        </p:txBody>
      </p:sp>
    </p:spTree>
    <p:extLst>
      <p:ext uri="{BB962C8B-B14F-4D97-AF65-F5344CB8AC3E}">
        <p14:creationId xmlns:p14="http://schemas.microsoft.com/office/powerpoint/2010/main" val="7493969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2CD5D7-8A47-6C43-2026-CD85263DBD06}"/>
              </a:ext>
            </a:extLst>
          </p:cNvPr>
          <p:cNvPicPr>
            <a:picLocks noChangeAspect="1"/>
          </p:cNvPicPr>
          <p:nvPr/>
        </p:nvPicPr>
        <p:blipFill>
          <a:blip r:embed="rId3"/>
          <a:stretch>
            <a:fillRect/>
          </a:stretch>
        </p:blipFill>
        <p:spPr>
          <a:xfrm>
            <a:off x="79664" y="0"/>
            <a:ext cx="12112336" cy="6845731"/>
          </a:xfrm>
          <a:prstGeom prst="rect">
            <a:avLst/>
          </a:prstGeom>
        </p:spPr>
      </p:pic>
      <p:sp>
        <p:nvSpPr>
          <p:cNvPr id="8" name="Rectangle 7">
            <a:extLst>
              <a:ext uri="{FF2B5EF4-FFF2-40B4-BE49-F238E27FC236}">
                <a16:creationId xmlns:a16="http://schemas.microsoft.com/office/drawing/2014/main" id="{821BCDB6-D4F6-B7C0-6AE2-3D44BAA129FC}"/>
              </a:ext>
            </a:extLst>
          </p:cNvPr>
          <p:cNvSpPr/>
          <p:nvPr/>
        </p:nvSpPr>
        <p:spPr>
          <a:xfrm>
            <a:off x="0" y="12269"/>
            <a:ext cx="12192000" cy="6858000"/>
          </a:xfrm>
          <a:prstGeom prst="rect">
            <a:avLst/>
          </a:prstGeom>
          <a:solidFill>
            <a:schemeClr val="bg1">
              <a:alpha val="587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Display"/>
              <a:ea typeface="+mn-ea"/>
              <a:cs typeface="+mn-cs"/>
            </a:endParaRPr>
          </a:p>
        </p:txBody>
      </p:sp>
      <p:pic>
        <p:nvPicPr>
          <p:cNvPr id="5" name="Picture 4">
            <a:extLst>
              <a:ext uri="{FF2B5EF4-FFF2-40B4-BE49-F238E27FC236}">
                <a16:creationId xmlns:a16="http://schemas.microsoft.com/office/drawing/2014/main" id="{9E4C9BDE-EBE7-A371-4398-91098D0CC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492" y="3422865"/>
            <a:ext cx="7772400" cy="1144269"/>
          </a:xfrm>
          <a:prstGeom prst="rect">
            <a:avLst/>
          </a:prstGeom>
          <a:solidFill>
            <a:schemeClr val="tx1"/>
          </a:solidFill>
        </p:spPr>
      </p:pic>
    </p:spTree>
    <p:extLst>
      <p:ext uri="{BB962C8B-B14F-4D97-AF65-F5344CB8AC3E}">
        <p14:creationId xmlns:p14="http://schemas.microsoft.com/office/powerpoint/2010/main" val="28960405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30A0E06-96A5-D8E3-8B28-CDE745691373}"/>
              </a:ext>
            </a:extLst>
          </p:cNvPr>
          <p:cNvPicPr>
            <a:picLocks noChangeAspect="1"/>
          </p:cNvPicPr>
          <p:nvPr/>
        </p:nvPicPr>
        <p:blipFill rotWithShape="1">
          <a:blip r:embed="rId3">
            <a:extLst>
              <a:ext uri="{28A0092B-C50C-407E-A947-70E740481C1C}">
                <a14:useLocalDpi xmlns:a14="http://schemas.microsoft.com/office/drawing/2010/main" val="0"/>
              </a:ext>
            </a:extLst>
          </a:blip>
          <a:srcRect r="754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5167D772-DE9F-D69C-17A1-5F4B5D264408}"/>
              </a:ext>
            </a:extLst>
          </p:cNvPr>
          <p:cNvSpPr/>
          <p:nvPr/>
        </p:nvSpPr>
        <p:spPr>
          <a:xfrm>
            <a:off x="-1" y="0"/>
            <a:ext cx="12192000" cy="68580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Display"/>
              <a:ea typeface="+mn-ea"/>
              <a:cs typeface="+mn-cs"/>
            </a:endParaRPr>
          </a:p>
        </p:txBody>
      </p:sp>
      <p:pic>
        <p:nvPicPr>
          <p:cNvPr id="1026" name="Picture 2">
            <a:extLst>
              <a:ext uri="{FF2B5EF4-FFF2-40B4-BE49-F238E27FC236}">
                <a16:creationId xmlns:a16="http://schemas.microsoft.com/office/drawing/2014/main" id="{8EFA2033-FD26-2197-E884-609DC4BF9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107" y="2103655"/>
            <a:ext cx="3169783" cy="265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6905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32183-9A2D-6208-4ED9-F8FA87A0301D}"/>
              </a:ext>
            </a:extLst>
          </p:cNvPr>
          <p:cNvSpPr>
            <a:spLocks noGrp="1"/>
          </p:cNvSpPr>
          <p:nvPr>
            <p:ph type="title"/>
          </p:nvPr>
        </p:nvSpPr>
        <p:spPr>
          <a:xfrm>
            <a:off x="304800" y="304800"/>
            <a:ext cx="11582400" cy="638175"/>
          </a:xfrm>
        </p:spPr>
        <p:txBody>
          <a:bodyPr vert="horz" lIns="0" tIns="45720" rIns="0" bIns="45720" rtlCol="0" anchor="t">
            <a:noAutofit/>
          </a:bodyPr>
          <a:lstStyle/>
          <a:p>
            <a:r>
              <a:rPr lang="en-US" dirty="0"/>
              <a:t>Customer benefits from building an </a:t>
            </a:r>
            <a:r>
              <a:rPr lang="en-US" sz="4000" dirty="0">
                <a:gradFill flip="none" rotWithShape="1">
                  <a:gsLst>
                    <a:gs pos="0">
                      <a:srgbClr val="5600C3"/>
                    </a:gs>
                    <a:gs pos="62000">
                      <a:srgbClr val="FF29F0">
                        <a:lumMod val="99506"/>
                      </a:srgbClr>
                    </a:gs>
                    <a:gs pos="100000">
                      <a:srgbClr val="F56D00"/>
                    </a:gs>
                  </a:gsLst>
                  <a:lin ang="2700000" scaled="1"/>
                  <a:tileRect/>
                </a:gradFill>
              </a:rPr>
              <a:t>internal platform</a:t>
            </a:r>
            <a:endParaRPr lang="en-US" dirty="0"/>
          </a:p>
        </p:txBody>
      </p:sp>
      <p:grpSp>
        <p:nvGrpSpPr>
          <p:cNvPr id="6" name="Group 5">
            <a:extLst>
              <a:ext uri="{FF2B5EF4-FFF2-40B4-BE49-F238E27FC236}">
                <a16:creationId xmlns:a16="http://schemas.microsoft.com/office/drawing/2014/main" id="{5CA1929F-F029-CF71-041B-4161A0E3CC1D}"/>
              </a:ext>
            </a:extLst>
          </p:cNvPr>
          <p:cNvGrpSpPr/>
          <p:nvPr/>
        </p:nvGrpSpPr>
        <p:grpSpPr>
          <a:xfrm>
            <a:off x="4704153" y="2332502"/>
            <a:ext cx="2783695" cy="3293913"/>
            <a:chOff x="4704153" y="2332502"/>
            <a:chExt cx="2783695" cy="3293913"/>
          </a:xfrm>
        </p:grpSpPr>
        <p:sp>
          <p:nvSpPr>
            <p:cNvPr id="17" name="TextBox 16">
              <a:extLst>
                <a:ext uri="{FF2B5EF4-FFF2-40B4-BE49-F238E27FC236}">
                  <a16:creationId xmlns:a16="http://schemas.microsoft.com/office/drawing/2014/main" id="{201CB16A-3E2E-4FD5-5803-2A0E9B60DDAE}"/>
                </a:ext>
              </a:extLst>
            </p:cNvPr>
            <p:cNvSpPr txBox="1"/>
            <p:nvPr/>
          </p:nvSpPr>
          <p:spPr>
            <a:xfrm>
              <a:off x="5096527" y="4094012"/>
              <a:ext cx="1998945" cy="52322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mazon Ember Display"/>
                  <a:ea typeface="+mn-ea"/>
                  <a:cs typeface="+mn-cs"/>
                </a:rPr>
                <a:t>Governance</a:t>
              </a:r>
            </a:p>
          </p:txBody>
        </p:sp>
        <p:pic>
          <p:nvPicPr>
            <p:cNvPr id="19" name="Graphic 18">
              <a:extLst>
                <a:ext uri="{FF2B5EF4-FFF2-40B4-BE49-F238E27FC236}">
                  <a16:creationId xmlns:a16="http://schemas.microsoft.com/office/drawing/2014/main" id="{7CDEB27D-7448-6E41-F245-B267B6CDB5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4480" y="2332502"/>
              <a:ext cx="1463040" cy="1463040"/>
            </a:xfrm>
            <a:prstGeom prst="rect">
              <a:avLst/>
            </a:prstGeom>
          </p:spPr>
        </p:pic>
        <p:sp>
          <p:nvSpPr>
            <p:cNvPr id="4" name="TextBox 3">
              <a:extLst>
                <a:ext uri="{FF2B5EF4-FFF2-40B4-BE49-F238E27FC236}">
                  <a16:creationId xmlns:a16="http://schemas.microsoft.com/office/drawing/2014/main" id="{AE924178-6C83-D429-5A11-C57292A4AF5A}"/>
                </a:ext>
              </a:extLst>
            </p:cNvPr>
            <p:cNvSpPr txBox="1"/>
            <p:nvPr/>
          </p:nvSpPr>
          <p:spPr>
            <a:xfrm>
              <a:off x="4704153" y="4795418"/>
              <a:ext cx="2783695" cy="830997"/>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Display"/>
                  <a:ea typeface="+mn-ea"/>
                  <a:cs typeface="+mn-cs"/>
                </a:rPr>
                <a:t>Ensure application teams operate safety and securely in the cloud</a:t>
              </a:r>
            </a:p>
          </p:txBody>
        </p:sp>
      </p:grpSp>
      <p:grpSp>
        <p:nvGrpSpPr>
          <p:cNvPr id="3" name="Group 2">
            <a:extLst>
              <a:ext uri="{FF2B5EF4-FFF2-40B4-BE49-F238E27FC236}">
                <a16:creationId xmlns:a16="http://schemas.microsoft.com/office/drawing/2014/main" id="{9DA75275-C063-FE9B-44ED-AC1B08579621}"/>
              </a:ext>
            </a:extLst>
          </p:cNvPr>
          <p:cNvGrpSpPr/>
          <p:nvPr/>
        </p:nvGrpSpPr>
        <p:grpSpPr>
          <a:xfrm>
            <a:off x="1063032" y="2332502"/>
            <a:ext cx="2783695" cy="3293913"/>
            <a:chOff x="1063032" y="2332502"/>
            <a:chExt cx="2783695" cy="3293913"/>
          </a:xfrm>
        </p:grpSpPr>
        <p:sp>
          <p:nvSpPr>
            <p:cNvPr id="9" name="TextBox 8">
              <a:extLst>
                <a:ext uri="{FF2B5EF4-FFF2-40B4-BE49-F238E27FC236}">
                  <a16:creationId xmlns:a16="http://schemas.microsoft.com/office/drawing/2014/main" id="{A3D7969C-A6FE-71A6-7979-FEB486CD1260}"/>
                </a:ext>
              </a:extLst>
            </p:cNvPr>
            <p:cNvSpPr txBox="1"/>
            <p:nvPr/>
          </p:nvSpPr>
          <p:spPr>
            <a:xfrm>
              <a:off x="1768794" y="4094012"/>
              <a:ext cx="1372171" cy="52322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mazon Ember Display"/>
                  <a:ea typeface="+mn-ea"/>
                  <a:cs typeface="+mn-cs"/>
                </a:rPr>
                <a:t>Velocity</a:t>
              </a:r>
            </a:p>
          </p:txBody>
        </p:sp>
        <p:pic>
          <p:nvPicPr>
            <p:cNvPr id="10" name="Graphic 9">
              <a:extLst>
                <a:ext uri="{FF2B5EF4-FFF2-40B4-BE49-F238E27FC236}">
                  <a16:creationId xmlns:a16="http://schemas.microsoft.com/office/drawing/2014/main" id="{BC9DC15E-D90E-8441-5530-090937FE4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3359" y="2332502"/>
              <a:ext cx="1463040" cy="1463040"/>
            </a:xfrm>
            <a:prstGeom prst="rect">
              <a:avLst/>
            </a:prstGeom>
          </p:spPr>
        </p:pic>
        <p:sp>
          <p:nvSpPr>
            <p:cNvPr id="5" name="TextBox 4">
              <a:extLst>
                <a:ext uri="{FF2B5EF4-FFF2-40B4-BE49-F238E27FC236}">
                  <a16:creationId xmlns:a16="http://schemas.microsoft.com/office/drawing/2014/main" id="{64690952-8289-5DAD-694B-104269EA0C9E}"/>
                </a:ext>
              </a:extLst>
            </p:cNvPr>
            <p:cNvSpPr txBox="1"/>
            <p:nvPr/>
          </p:nvSpPr>
          <p:spPr>
            <a:xfrm>
              <a:off x="1063032" y="4795418"/>
              <a:ext cx="2783695" cy="830997"/>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Display"/>
                  <a:ea typeface="+mn-ea"/>
                  <a:cs typeface="+mn-cs"/>
                </a:rPr>
                <a:t>Reduce the time it takes to get new applications in front of customers</a:t>
              </a:r>
            </a:p>
          </p:txBody>
        </p:sp>
      </p:grpSp>
      <p:grpSp>
        <p:nvGrpSpPr>
          <p:cNvPr id="11" name="Group 10">
            <a:extLst>
              <a:ext uri="{FF2B5EF4-FFF2-40B4-BE49-F238E27FC236}">
                <a16:creationId xmlns:a16="http://schemas.microsoft.com/office/drawing/2014/main" id="{44068408-6B94-D318-A0AC-2DABB8BA819D}"/>
              </a:ext>
            </a:extLst>
          </p:cNvPr>
          <p:cNvGrpSpPr/>
          <p:nvPr/>
        </p:nvGrpSpPr>
        <p:grpSpPr>
          <a:xfrm>
            <a:off x="8348503" y="2332502"/>
            <a:ext cx="2783695" cy="3293913"/>
            <a:chOff x="8348503" y="2332502"/>
            <a:chExt cx="2783695" cy="3293913"/>
          </a:xfrm>
        </p:grpSpPr>
        <p:sp>
          <p:nvSpPr>
            <p:cNvPr id="8" name="TextBox 7">
              <a:extLst>
                <a:ext uri="{FF2B5EF4-FFF2-40B4-BE49-F238E27FC236}">
                  <a16:creationId xmlns:a16="http://schemas.microsoft.com/office/drawing/2014/main" id="{03EA1BA4-F2A1-0866-A056-25B87BE49577}"/>
                </a:ext>
              </a:extLst>
            </p:cNvPr>
            <p:cNvSpPr txBox="1"/>
            <p:nvPr/>
          </p:nvSpPr>
          <p:spPr>
            <a:xfrm>
              <a:off x="8918809" y="4094012"/>
              <a:ext cx="1643079" cy="52322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mazon Ember Display"/>
                  <a:ea typeface="+mn-ea"/>
                  <a:cs typeface="+mn-cs"/>
                </a:rPr>
                <a:t>Efficiency</a:t>
              </a:r>
            </a:p>
          </p:txBody>
        </p:sp>
        <p:pic>
          <p:nvPicPr>
            <p:cNvPr id="16" name="Graphic 15">
              <a:extLst>
                <a:ext uri="{FF2B5EF4-FFF2-40B4-BE49-F238E27FC236}">
                  <a16:creationId xmlns:a16="http://schemas.microsoft.com/office/drawing/2014/main" id="{4DE756EA-728D-F1D1-5956-3D4F7C4441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05601" y="2332502"/>
              <a:ext cx="1463040" cy="1463040"/>
            </a:xfrm>
            <a:prstGeom prst="rect">
              <a:avLst/>
            </a:prstGeom>
          </p:spPr>
        </p:pic>
        <p:sp>
          <p:nvSpPr>
            <p:cNvPr id="7" name="TextBox 6">
              <a:extLst>
                <a:ext uri="{FF2B5EF4-FFF2-40B4-BE49-F238E27FC236}">
                  <a16:creationId xmlns:a16="http://schemas.microsoft.com/office/drawing/2014/main" id="{7853D644-331B-D908-BC1E-22670305783B}"/>
                </a:ext>
              </a:extLst>
            </p:cNvPr>
            <p:cNvSpPr txBox="1"/>
            <p:nvPr/>
          </p:nvSpPr>
          <p:spPr>
            <a:xfrm>
              <a:off x="8348503" y="4795418"/>
              <a:ext cx="2783695" cy="830997"/>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Display"/>
                  <a:ea typeface="+mn-ea"/>
                  <a:cs typeface="+mn-cs"/>
                </a:rPr>
                <a:t>Optimize spend via efficient resource utilization and specialization</a:t>
              </a:r>
            </a:p>
          </p:txBody>
        </p:sp>
      </p:grpSp>
    </p:spTree>
    <p:extLst>
      <p:ext uri="{BB962C8B-B14F-4D97-AF65-F5344CB8AC3E}">
        <p14:creationId xmlns:p14="http://schemas.microsoft.com/office/powerpoint/2010/main" val="715099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18.9|9.8|6.8|21.6|5.6"/>
</p:tagLst>
</file>

<file path=ppt/theme/theme1.xml><?xml version="1.0" encoding="utf-8"?>
<a:theme xmlns:a="http://schemas.openxmlformats.org/drawingml/2006/main" name="AWS 3P Events – color set 04">
  <a:themeElements>
    <a:clrScheme name="Summits 2023">
      <a:dk1>
        <a:srgbClr val="000000"/>
      </a:dk1>
      <a:lt1>
        <a:srgbClr val="FFFFFF"/>
      </a:lt1>
      <a:dk2>
        <a:srgbClr val="232F3E"/>
      </a:dk2>
      <a:lt2>
        <a:srgbClr val="F2F4F4"/>
      </a:lt2>
      <a:accent1>
        <a:srgbClr val="2074D5"/>
      </a:accent1>
      <a:accent2>
        <a:srgbClr val="F46EBB"/>
      </a:accent2>
      <a:accent3>
        <a:srgbClr val="FFAD97"/>
      </a:accent3>
      <a:accent4>
        <a:srgbClr val="FF9900"/>
      </a:accent4>
      <a:accent5>
        <a:srgbClr val="7CE8F4"/>
      </a:accent5>
      <a:accent6>
        <a:srgbClr val="003181"/>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3" id="{8C149D03-FC22-4D89-BD8A-8FB1EBE01160}" vid="{DF188D07-C2DE-4F27-A2AB-B039BA0CFAC2}"/>
    </a:ext>
  </a:extLst>
</a:theme>
</file>

<file path=ppt/theme/theme2.xml><?xml version="1.0" encoding="utf-8"?>
<a:theme xmlns:a="http://schemas.openxmlformats.org/drawingml/2006/main" name="AWS reInvent 2023">
  <a:themeElements>
    <a:clrScheme name="Custom 22">
      <a:dk1>
        <a:srgbClr val="000000"/>
      </a:dk1>
      <a:lt1>
        <a:srgbClr val="FFFFFF"/>
      </a:lt1>
      <a:dk2>
        <a:srgbClr val="09051B"/>
      </a:dk2>
      <a:lt2>
        <a:srgbClr val="F2F4F4"/>
      </a:lt2>
      <a:accent1>
        <a:srgbClr val="F66C02"/>
      </a:accent1>
      <a:accent2>
        <a:srgbClr val="F2B118"/>
      </a:accent2>
      <a:accent3>
        <a:srgbClr val="FFF200"/>
      </a:accent3>
      <a:accent4>
        <a:srgbClr val="FF28EF"/>
      </a:accent4>
      <a:accent5>
        <a:srgbClr val="0F65F9"/>
      </a:accent5>
      <a:accent6>
        <a:srgbClr val="5600C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REIV_SpeakerTemplate_V6_20230919.potx" id="{D2300FA7-B1CD-4CEB-BF05-8DB05866050F}" vid="{8EFA14E7-05CD-434F-A2CF-24BA2AE30BE0}"/>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AWSBrand_3PEventPPT_Set04_2024</Template>
  <TotalTime>17559</TotalTime>
  <Words>2305</Words>
  <Application>Microsoft Macintosh PowerPoint</Application>
  <PresentationFormat>Widescreen</PresentationFormat>
  <Paragraphs>208</Paragraphs>
  <Slides>29</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Lucida Console</vt:lpstr>
      <vt:lpstr>AmazonEmber</vt:lpstr>
      <vt:lpstr>Wingdings</vt:lpstr>
      <vt:lpstr>Amazon Ember Display Heavy</vt:lpstr>
      <vt:lpstr>Amazon Ember Display</vt:lpstr>
      <vt:lpstr>Arial</vt:lpstr>
      <vt:lpstr>Amazon Ember Mono</vt:lpstr>
      <vt:lpstr>Söhne</vt:lpstr>
      <vt:lpstr>Amazon Ember</vt:lpstr>
      <vt:lpstr>AWS 3P Events – color set 04</vt:lpstr>
      <vt:lpstr>AWS reInvent 2023</vt:lpstr>
      <vt:lpstr>Autonomy vs. Standardization Platform Engineering, CNOE</vt:lpstr>
      <vt:lpstr>Standardization vs. Autonomy: The Platform Engineering Balance</vt:lpstr>
      <vt:lpstr>PowerPoint Presentation</vt:lpstr>
      <vt:lpstr>Infrastructure management spectrum</vt:lpstr>
      <vt:lpstr>PowerPoint Presentation</vt:lpstr>
      <vt:lpstr>Customer examples on EKS</vt:lpstr>
      <vt:lpstr>PowerPoint Presentation</vt:lpstr>
      <vt:lpstr>PowerPoint Presentation</vt:lpstr>
      <vt:lpstr>Customer benefits from building an internal platform</vt:lpstr>
      <vt:lpstr>Let the battle begin !!!!  </vt:lpstr>
      <vt:lpstr>Autonomy and standards</vt:lpstr>
      <vt:lpstr>Challenge areas </vt:lpstr>
      <vt:lpstr>Example: I want my app to run in isolation</vt:lpstr>
      <vt:lpstr>Platform design patterns</vt:lpstr>
      <vt:lpstr>Building a platform with Kubernetes in practice</vt:lpstr>
      <vt:lpstr>PowerPoint Presentation</vt:lpstr>
      <vt:lpstr>PowerPoint Presentation</vt:lpstr>
      <vt:lpstr>PowerPoint Presentation</vt:lpstr>
      <vt:lpstr>Accelerate building your IDP</vt:lpstr>
      <vt:lpstr>PowerPoint Presentation</vt:lpstr>
      <vt:lpstr>PowerPoint Presentation</vt:lpstr>
      <vt:lpstr>PowerPoint Presentation</vt:lpstr>
      <vt:lpstr>Platform best practices / guidance</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this event template</dc:title>
  <dc:creator>Seeley, Erin</dc:creator>
  <cp:lastModifiedBy>Santana, Carlos</cp:lastModifiedBy>
  <cp:revision>34</cp:revision>
  <dcterms:created xsi:type="dcterms:W3CDTF">2024-02-14T17:05:25Z</dcterms:created>
  <dcterms:modified xsi:type="dcterms:W3CDTF">2024-04-21T19:11:56Z</dcterms:modified>
</cp:coreProperties>
</file>